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23"/>
  </p:handoutMasterIdLst>
  <p:sldIdLst>
    <p:sldId id="258" r:id="rId3"/>
    <p:sldId id="262" r:id="rId4"/>
    <p:sldId id="267" r:id="rId5"/>
    <p:sldId id="270" r:id="rId6"/>
    <p:sldId id="274" r:id="rId7"/>
    <p:sldId id="279" r:id="rId8"/>
    <p:sldId id="273" r:id="rId9"/>
    <p:sldId id="307" r:id="rId10"/>
    <p:sldId id="309" r:id="rId12"/>
    <p:sldId id="282" r:id="rId13"/>
    <p:sldId id="298" r:id="rId14"/>
    <p:sldId id="297" r:id="rId15"/>
    <p:sldId id="296" r:id="rId16"/>
    <p:sldId id="289" r:id="rId17"/>
    <p:sldId id="292" r:id="rId18"/>
    <p:sldId id="304" r:id="rId19"/>
    <p:sldId id="305" r:id="rId20"/>
    <p:sldId id="301" r:id="rId21"/>
    <p:sldId id="286"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660"/>
  </p:normalViewPr>
  <p:slideViewPr>
    <p:cSldViewPr snapToGrid="0">
      <p:cViewPr varScale="1">
        <p:scale>
          <a:sx n="58" d="100"/>
          <a:sy n="58" d="100"/>
        </p:scale>
        <p:origin x="16" y="15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382419b-1b19-4477-9514-ebed203f5887}"/>
      </c:ext>
    </c:extLst>
  </c:chart>
  <c:spPr>
    <a:noFill/>
    <a:ln>
      <a:noFill/>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382419b-1b19-4477-9514-ebed203f5887}"/>
      </c:ext>
    </c:extLst>
  </c:chart>
  <c:spPr>
    <a:noFill/>
    <a:ln>
      <a:noFill/>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382419b-1b19-4477-9514-ebed203f5887}"/>
      </c:ext>
    </c:extLst>
  </c:chart>
  <c:spPr>
    <a:noFill/>
    <a:ln>
      <a:noFill/>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0" vertOverflow="ellipsis" vert="horz" wrap="square" anchor="ctr" anchorCtr="1"/>
        <a:lstStyle/>
        <a:p>
          <a:pPr>
            <a:defRPr lang="en-US" sz="1680" b="1" i="0" u="none" strike="noStrike" kern="1200" spc="0" baseline="0">
              <a:solidFill>
                <a:schemeClr val="tx1"/>
              </a:solidFill>
              <a:latin typeface="+mn-lt"/>
              <a:ea typeface="+mn-ea"/>
              <a:cs typeface="Arial" panose="020B0604020202020204" pitchFamily="34" charset="0"/>
            </a:defRPr>
          </a:pPr>
        </a:p>
      </c:txPr>
    </c:title>
    <c:autoTitleDeleted val="0"/>
    <c:plotArea>
      <c:layout/>
      <c:pieChart>
        <c:varyColors val="1"/>
        <c:ser>
          <c:idx val="0"/>
          <c:order val="0"/>
          <c:tx>
            <c:strRef>
              <c:f>Sheet1!$B$8</c:f>
              <c:strCache>
                <c:ptCount val="1"/>
                <c:pt idx="0">
                  <c:v>Percentage (%)</c:v>
                </c:pt>
              </c:strCache>
            </c:strRef>
          </c:tx>
          <c:spPr/>
          <c:explosion val="0"/>
          <c:dPt>
            <c:idx val="0"/>
            <c:bubble3D val="0"/>
            <c:spPr>
              <a:solidFill>
                <a:schemeClr val="accent1"/>
              </a:solidFill>
              <a:ln>
                <a:solidFill>
                  <a:schemeClr val="bg1"/>
                </a:solidFill>
              </a:ln>
              <a:effectLst/>
            </c:spPr>
          </c:dPt>
          <c:dPt>
            <c:idx val="1"/>
            <c:bubble3D val="0"/>
            <c:spPr>
              <a:solidFill>
                <a:schemeClr val="accent2"/>
              </a:solidFill>
              <a:ln>
                <a:solidFill>
                  <a:schemeClr val="bg1"/>
                </a:solidFill>
              </a:ln>
              <a:effectLst/>
            </c:spPr>
          </c:dPt>
          <c:dPt>
            <c:idx val="2"/>
            <c:bubble3D val="0"/>
            <c:spPr>
              <a:solidFill>
                <a:schemeClr val="accent3"/>
              </a:solidFill>
              <a:ln>
                <a:solidFill>
                  <a:schemeClr val="bg1"/>
                </a:solidFill>
              </a:ln>
              <a:effectLst/>
            </c:spPr>
          </c:dPt>
          <c:dPt>
            <c:idx val="3"/>
            <c:bubble3D val="0"/>
            <c:spPr>
              <a:solidFill>
                <a:schemeClr val="accent4"/>
              </a:solidFill>
              <a:ln>
                <a:solidFill>
                  <a:schemeClr val="bg1"/>
                </a:solidFill>
              </a:ln>
              <a:effectLst/>
            </c:spPr>
          </c:dPt>
          <c:dLbls>
            <c:spPr>
              <a:noFill/>
              <a:ln>
                <a:noFill/>
              </a:ln>
              <a:effectLst/>
            </c:spPr>
            <c:txPr>
              <a:bodyPr rot="0" spcFirstLastPara="0" vertOverflow="ellipsis" vert="horz" wrap="square" lIns="38100" tIns="19050" rIns="38100" bIns="19050" anchor="ctr" anchorCtr="1"/>
              <a:lstStyle/>
              <a:p>
                <a:pPr>
                  <a:defRPr lang="en-US" sz="1400" b="0" i="0" u="none" strike="noStrike" kern="1200" baseline="0">
                    <a:solidFill>
                      <a:schemeClr val="bg1"/>
                    </a:solidFill>
                    <a:latin typeface="+mn-lt"/>
                    <a:ea typeface="+mn-ea"/>
                    <a:cs typeface="+mn-cs"/>
                  </a:defRPr>
                </a:pPr>
              </a:p>
            </c:txPr>
            <c:dLblPos val="in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Sheet1!$A$9:$A$12</c:f>
              <c:strCache>
                <c:ptCount val="4"/>
                <c:pt idx="0">
                  <c:v>B (Weather)</c:v>
                </c:pt>
                <c:pt idx="1">
                  <c:v>A (Carrier/Airline operation)</c:v>
                </c:pt>
                <c:pt idx="2">
                  <c:v>C (NAC/ATC)</c:v>
                </c:pt>
                <c:pt idx="3">
                  <c:v>D (Security)</c:v>
                </c:pt>
              </c:strCache>
            </c:strRef>
          </c:cat>
          <c:val>
            <c:numRef>
              <c:f>Sheet1!$B$9:$B$12</c:f>
              <c:numCache>
                <c:formatCode>General</c:formatCode>
                <c:ptCount val="4"/>
                <c:pt idx="0">
                  <c:v>54.18</c:v>
                </c:pt>
                <c:pt idx="1">
                  <c:v>28.3</c:v>
                </c:pt>
                <c:pt idx="2">
                  <c:v>17.57</c:v>
                </c:pt>
                <c:pt idx="3">
                  <c:v>0.02</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r"/>
      <c:legendEntry>
        <c:idx val="0"/>
        <c:txPr>
          <a:bodyPr rot="0" spcFirstLastPara="0" vertOverflow="ellipsis" vert="horz" wrap="square" anchor="ctr" anchorCtr="1"/>
          <a:lstStyle/>
          <a:p>
            <a:pPr>
              <a:defRPr lang="en-US" sz="1400" b="0" i="0" u="none" strike="noStrike" kern="1200" baseline="0">
                <a:solidFill>
                  <a:schemeClr val="tx1">
                    <a:lumMod val="75000"/>
                    <a:lumOff val="25000"/>
                  </a:schemeClr>
                </a:solidFill>
                <a:latin typeface="+mn-lt"/>
                <a:ea typeface="+mn-ea"/>
                <a:cs typeface="Arial" panose="020B0604020202020204" pitchFamily="34" charset="0"/>
              </a:defRPr>
            </a:pPr>
          </a:p>
        </c:txPr>
      </c:legendEntry>
      <c:legendEntry>
        <c:idx val="1"/>
        <c:txPr>
          <a:bodyPr rot="0" spcFirstLastPara="0" vertOverflow="ellipsis" vert="horz" wrap="square" anchor="ctr" anchorCtr="1"/>
          <a:lstStyle/>
          <a:p>
            <a:pPr>
              <a:defRPr lang="en-US" sz="1400" b="0" i="0" u="none" strike="noStrike" kern="1200" baseline="0">
                <a:solidFill>
                  <a:schemeClr val="tx1">
                    <a:lumMod val="75000"/>
                    <a:lumOff val="25000"/>
                  </a:schemeClr>
                </a:solidFill>
                <a:latin typeface="+mn-lt"/>
                <a:ea typeface="+mn-ea"/>
                <a:cs typeface="Arial" panose="020B0604020202020204" pitchFamily="34" charset="0"/>
              </a:defRPr>
            </a:pPr>
          </a:p>
        </c:txPr>
      </c:legendEntry>
      <c:legendEntry>
        <c:idx val="2"/>
        <c:txPr>
          <a:bodyPr rot="0" spcFirstLastPara="0" vertOverflow="ellipsis" vert="horz" wrap="square" anchor="ctr" anchorCtr="1"/>
          <a:lstStyle/>
          <a:p>
            <a:pPr>
              <a:defRPr lang="en-US" sz="1400" b="0" i="0" u="none" strike="noStrike" kern="1200" baseline="0">
                <a:solidFill>
                  <a:schemeClr val="tx1">
                    <a:lumMod val="75000"/>
                    <a:lumOff val="25000"/>
                  </a:schemeClr>
                </a:solidFill>
                <a:latin typeface="+mn-lt"/>
                <a:ea typeface="+mn-ea"/>
                <a:cs typeface="Arial" panose="020B0604020202020204" pitchFamily="34" charset="0"/>
              </a:defRPr>
            </a:pPr>
          </a:p>
        </c:txPr>
      </c:legendEntry>
      <c:legendEntry>
        <c:idx val="3"/>
        <c:txPr>
          <a:bodyPr rot="0" spcFirstLastPara="0" vertOverflow="ellipsis" vert="horz" wrap="square" anchor="ctr" anchorCtr="1"/>
          <a:lstStyle/>
          <a:p>
            <a:pPr>
              <a:defRPr lang="en-US" sz="1400" b="0" i="0" u="none" strike="noStrike" kern="1200" baseline="0">
                <a:solidFill>
                  <a:schemeClr val="tx1">
                    <a:lumMod val="75000"/>
                    <a:lumOff val="25000"/>
                  </a:schemeClr>
                </a:solidFill>
                <a:latin typeface="+mn-lt"/>
                <a:ea typeface="+mn-ea"/>
                <a:cs typeface="Arial" panose="020B0604020202020204" pitchFamily="34" charset="0"/>
              </a:defRPr>
            </a:pPr>
          </a:p>
        </c:txPr>
      </c:legendEntry>
      <c:layout/>
      <c:overlay val="0"/>
      <c:spPr>
        <a:noFill/>
        <a:ln>
          <a:noFill/>
        </a:ln>
        <a:effectLst/>
      </c:spPr>
      <c:txPr>
        <a:bodyPr rot="0" spcFirstLastPara="0" vertOverflow="ellipsis" vert="horz" wrap="square" anchor="ctr" anchorCtr="1"/>
        <a:lstStyle/>
        <a:p>
          <a:pPr>
            <a:defRPr lang="en-US" sz="1400" b="0" i="0" u="none" strike="noStrike" kern="1200" baseline="0">
              <a:solidFill>
                <a:schemeClr val="tx1">
                  <a:lumMod val="75000"/>
                  <a:lumOff val="25000"/>
                </a:schemeClr>
              </a:solidFill>
              <a:latin typeface="+mn-lt"/>
              <a:ea typeface="+mn-ea"/>
              <a:cs typeface="Arial" panose="020B0604020202020204" pitchFamily="34" charset="0"/>
            </a:defRPr>
          </a:pPr>
        </a:p>
      </c:txPr>
    </c:legend>
    <c:plotVisOnly val="1"/>
    <c:dispBlanksAs val="gap"/>
    <c:showDLblsOverMax val="0"/>
    <c:extLst>
      <c:ext uri="{0b15fc19-7d7d-44ad-8c2d-2c3a37ce22c3}">
        <chartProps xmlns="https://web.wps.cn/et/2018/main" chartId="{6c431f0e-04da-4b93-a3ff-8fe34c5269c6}"/>
      </c:ext>
    </c:extLst>
  </c:chart>
  <c:spPr>
    <a:noFill/>
    <a:ln w="9525" cap="flat" cmpd="sng" algn="ctr">
      <a:noFill/>
      <a:round/>
    </a:ln>
    <a:effectLst/>
  </c:spPr>
  <c:txPr>
    <a:bodyPr/>
    <a:lstStyle/>
    <a:p>
      <a:pPr>
        <a:defRPr lang="en-US" sz="1400"/>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8626969371731"/>
          <c:y val="0.125417892040603"/>
          <c:w val="0.947385116800446"/>
          <c:h val="0.750993264396167"/>
        </c:manualLayout>
      </c:layout>
      <c:lineChart>
        <c:grouping val="standard"/>
        <c:varyColors val="0"/>
        <c:ser>
          <c:idx val="0"/>
          <c:order val="0"/>
          <c:tx>
            <c:strRef>
              <c:f>Sheet1!$F$1</c:f>
              <c:strCache>
                <c:ptCount val="1"/>
                <c:pt idx="0">
                  <c:v>OTP</c:v>
                </c:pt>
              </c:strCache>
            </c:strRef>
          </c:tx>
          <c:dLbls>
            <c:numFmt formatCode="General" sourceLinked="1"/>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Sheet1!$E$2:$E$13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Sheet1!$F$2:$F$13</c:f>
              <c:numCache>
                <c:formatCode>General</c:formatCode>
                <c:ptCount val="12"/>
                <c:pt idx="0">
                  <c:v>80</c:v>
                </c:pt>
                <c:pt idx="1">
                  <c:v>87</c:v>
                </c:pt>
                <c:pt idx="2">
                  <c:v>91</c:v>
                </c:pt>
                <c:pt idx="3">
                  <c:v>90</c:v>
                </c:pt>
                <c:pt idx="4">
                  <c:v>83</c:v>
                </c:pt>
                <c:pt idx="5">
                  <c:v>79</c:v>
                </c:pt>
                <c:pt idx="6">
                  <c:v>90</c:v>
                </c:pt>
                <c:pt idx="7">
                  <c:v>84</c:v>
                </c:pt>
                <c:pt idx="8">
                  <c:v>82</c:v>
                </c:pt>
                <c:pt idx="9">
                  <c:v>87</c:v>
                </c:pt>
                <c:pt idx="10">
                  <c:v>77</c:v>
                </c:pt>
                <c:pt idx="11">
                  <c:v>62</c:v>
                </c:pt>
              </c:numCache>
            </c:numRef>
          </c:val>
          <c:smooth val="0"/>
        </c:ser>
        <c:ser>
          <c:idx val="1"/>
          <c:order val="1"/>
          <c:tx>
            <c:strRef>
              <c:f>Sheet1!$G$1</c:f>
              <c:strCache>
                <c:ptCount val="1"/>
                <c:pt idx="0">
                  <c:v>Cancellation Rate</c:v>
                </c:pt>
              </c:strCache>
            </c:strRef>
          </c:tx>
          <c:dLbls>
            <c:numFmt formatCode="General" sourceLinked="1"/>
            <c:spPr>
              <a:noFill/>
              <a:ln>
                <a:noFill/>
              </a:ln>
              <a:effectLst/>
            </c:spPr>
            <c:txPr>
              <a:bodyPr rot="0" spcFirstLastPara="0" vertOverflow="ellipsis" vert="horz" wrap="square" lIns="38100" tIns="19050" rIns="38100" bIns="19050" anchor="ctr" anchorCtr="1"/>
              <a:lstStyle/>
              <a:p>
                <a:pPr>
                  <a:defRPr lang="en-US" sz="1000" b="0" i="0" u="none" strike="noStrike" kern="1200" baseline="0">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Sheet1!$E$2:$E$13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Sheet1!$G$2:$G$13</c:f>
              <c:numCache>
                <c:formatCode>General</c:formatCode>
                <c:ptCount val="12"/>
                <c:pt idx="0">
                  <c:v>4.08</c:v>
                </c:pt>
                <c:pt idx="1">
                  <c:v>5.16</c:v>
                </c:pt>
                <c:pt idx="2">
                  <c:v>2.44</c:v>
                </c:pt>
                <c:pt idx="3">
                  <c:v>1</c:v>
                </c:pt>
                <c:pt idx="4">
                  <c:v>1.12</c:v>
                </c:pt>
                <c:pt idx="5">
                  <c:v>1.79</c:v>
                </c:pt>
                <c:pt idx="6">
                  <c:v>1.01</c:v>
                </c:pt>
                <c:pt idx="7">
                  <c:v>1.06</c:v>
                </c:pt>
                <c:pt idx="8">
                  <c:v>0.63</c:v>
                </c:pt>
                <c:pt idx="9">
                  <c:v>0.49</c:v>
                </c:pt>
                <c:pt idx="10">
                  <c:v>1.35</c:v>
                </c:pt>
                <c:pt idx="11">
                  <c:v>2.8</c:v>
                </c:pt>
              </c:numCache>
            </c:numRef>
          </c:val>
          <c:smooth val="0"/>
        </c:ser>
        <c:dLbls>
          <c:showLegendKey val="0"/>
          <c:showVal val="1"/>
          <c:showCatName val="0"/>
          <c:showSerName val="0"/>
          <c:showPercent val="0"/>
          <c:showBubbleSize val="0"/>
        </c:dLbls>
        <c:marker val="1"/>
        <c:smooth val="0"/>
        <c:axId val="885376860"/>
        <c:axId val="549135958"/>
      </c:lineChart>
      <c:catAx>
        <c:axId val="8853768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Arial" panose="020B0604020202020204" pitchFamily="34" charset="0"/>
              </a:defRPr>
            </a:pPr>
          </a:p>
        </c:txPr>
        <c:crossAx val="549135958"/>
        <c:crosses val="autoZero"/>
        <c:auto val="1"/>
        <c:lblAlgn val="ctr"/>
        <c:lblOffset val="100"/>
        <c:noMultiLvlLbl val="0"/>
      </c:catAx>
      <c:valAx>
        <c:axId val="549135958"/>
        <c:scaling>
          <c:orientation val="minMax"/>
        </c:scaling>
        <c:delete val="0"/>
        <c:axPos val="l"/>
        <c:majorGridlines>
          <c:spPr>
            <a:ln w="3175" cap="flat" cmpd="sng" algn="ctr">
              <a:solidFill>
                <a:schemeClr val="lt1">
                  <a:lumMod val="90200"/>
                </a:schemeClr>
              </a:solidFill>
              <a:prstDash val="sysDot"/>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p>
        </c:txPr>
        <c:crossAx val="885376860"/>
        <c:crosses val="autoZero"/>
        <c:crossBetween val="between"/>
      </c:valAx>
      <c:spPr>
        <a:noFill/>
        <a:ln>
          <a:noFill/>
        </a:ln>
        <a:effectLst/>
      </c:spPr>
    </c:plotArea>
    <c:legend>
      <c:legendPos val="b"/>
      <c:layout>
        <c:manualLayout>
          <c:xMode val="edge"/>
          <c:yMode val="edge"/>
          <c:x val="0.864727992313185"/>
          <c:y val="0.0158631429100281"/>
        </c:manualLayout>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Arial" panose="020B0604020202020204" pitchFamily="34" charset="0"/>
            </a:defRPr>
          </a:pPr>
        </a:p>
      </c:txPr>
    </c:legend>
    <c:plotVisOnly val="1"/>
    <c:dispBlanksAs val="gap"/>
    <c:showDLblsOverMax val="0"/>
    <c:extLst>
      <c:ext uri="{0b15fc19-7d7d-44ad-8c2d-2c3a37ce22c3}">
        <chartProps xmlns="https://web.wps.cn/et/2018/main" chartId="{dbd78db2-c59f-4eb2-bfff-7d6aa75fd795}"/>
      </c:ext>
    </c:extLst>
  </c:chart>
  <c:spPr>
    <a:noFill/>
    <a:ln w="9525" cap="flat" cmpd="sng" algn="ctr">
      <a:noFill/>
      <a:round/>
    </a:ln>
    <a:effectLst>
      <a:outerShdw blurRad="50800" dist="50800" dir="5400000" sx="38000" sy="38000" algn="ctr" rotWithShape="0">
        <a:srgbClr val="000000">
          <a:alpha val="43000"/>
        </a:srgbClr>
      </a:outerShdw>
    </a:effectLst>
  </c:spPr>
  <c:txPr>
    <a:bodyPr rot="0" vert="wordArtVertRtl"/>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0FB12-A59B-4D39-AB67-2500CAF0157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3BBF3A-A627-43EB-AB3E-C8F4C3DD558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任意多边形: 形状 10"/>
          <p:cNvSpPr/>
          <p:nvPr userDrawn="1"/>
        </p:nvSpPr>
        <p:spPr>
          <a:xfrm>
            <a:off x="1" y="1"/>
            <a:ext cx="9957251" cy="5370239"/>
          </a:xfrm>
          <a:custGeom>
            <a:avLst/>
            <a:gdLst>
              <a:gd name="connsiteX0" fmla="*/ 0 w 9957251"/>
              <a:gd name="connsiteY0" fmla="*/ 0 h 5370239"/>
              <a:gd name="connsiteX1" fmla="*/ 9407384 w 9957251"/>
              <a:gd name="connsiteY1" fmla="*/ 0 h 5370239"/>
              <a:gd name="connsiteX2" fmla="*/ 9535560 w 9957251"/>
              <a:gd name="connsiteY2" fmla="*/ 210983 h 5370239"/>
              <a:gd name="connsiteX3" fmla="*/ 9957251 w 9957251"/>
              <a:gd name="connsiteY3" fmla="*/ 1876369 h 5370239"/>
              <a:gd name="connsiteX4" fmla="*/ 6463381 w 9957251"/>
              <a:gd name="connsiteY4" fmla="*/ 5370239 h 5370239"/>
              <a:gd name="connsiteX5" fmla="*/ 0 w 9957251"/>
              <a:gd name="connsiteY5" fmla="*/ 5370239 h 53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7251" h="5370239">
                <a:moveTo>
                  <a:pt x="0" y="0"/>
                </a:moveTo>
                <a:lnTo>
                  <a:pt x="9407384" y="0"/>
                </a:lnTo>
                <a:lnTo>
                  <a:pt x="9535560" y="210983"/>
                </a:lnTo>
                <a:cubicBezTo>
                  <a:pt x="9804491" y="706041"/>
                  <a:pt x="9957251" y="1273366"/>
                  <a:pt x="9957251" y="1876369"/>
                </a:cubicBezTo>
                <a:cubicBezTo>
                  <a:pt x="9957251" y="3805980"/>
                  <a:pt x="8392992" y="5370239"/>
                  <a:pt x="6463381" y="5370239"/>
                </a:cubicBezTo>
                <a:lnTo>
                  <a:pt x="0" y="5370239"/>
                </a:lnTo>
                <a:close/>
              </a:path>
            </a:pathLst>
          </a:cu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userDrawn="1"/>
        </p:nvSpPr>
        <p:spPr>
          <a:xfrm rot="611668">
            <a:off x="-227540" y="-167324"/>
            <a:ext cx="1622301" cy="3010001"/>
          </a:xfrm>
          <a:custGeom>
            <a:avLst/>
            <a:gdLst>
              <a:gd name="connsiteX0" fmla="*/ 0 w 1622301"/>
              <a:gd name="connsiteY0" fmla="*/ 291736 h 3010001"/>
              <a:gd name="connsiteX1" fmla="*/ 1622301 w 1622301"/>
              <a:gd name="connsiteY1" fmla="*/ 0 h 3010001"/>
              <a:gd name="connsiteX2" fmla="*/ 1622301 w 1622301"/>
              <a:gd name="connsiteY2" fmla="*/ 2327782 h 3010001"/>
              <a:gd name="connsiteX3" fmla="*/ 940082 w 1622301"/>
              <a:gd name="connsiteY3" fmla="*/ 3010001 h 3010001"/>
              <a:gd name="connsiteX4" fmla="*/ 464962 w 1622301"/>
              <a:gd name="connsiteY4" fmla="*/ 3010001 h 3010001"/>
              <a:gd name="connsiteX5" fmla="*/ 488075 w 1622301"/>
              <a:gd name="connsiteY5" fmla="*/ 3005845 h 30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301" h="3010001">
                <a:moveTo>
                  <a:pt x="0" y="291736"/>
                </a:moveTo>
                <a:lnTo>
                  <a:pt x="1622301" y="0"/>
                </a:lnTo>
                <a:lnTo>
                  <a:pt x="1622301" y="2327782"/>
                </a:lnTo>
                <a:cubicBezTo>
                  <a:pt x="1622301" y="2704561"/>
                  <a:pt x="1316861" y="3010001"/>
                  <a:pt x="940082" y="3010001"/>
                </a:cubicBezTo>
                <a:lnTo>
                  <a:pt x="464962" y="3010001"/>
                </a:lnTo>
                <a:lnTo>
                  <a:pt x="488075" y="300584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9"/>
          <p:cNvSpPr>
            <a:spLocks noGrp="1"/>
          </p:cNvSpPr>
          <p:nvPr>
            <p:ph type="pic" sz="quarter" idx="16"/>
          </p:nvPr>
        </p:nvSpPr>
        <p:spPr>
          <a:xfrm>
            <a:off x="0" y="0"/>
            <a:ext cx="12192000" cy="6858000"/>
          </a:xfrm>
        </p:spPr>
        <p:txBody>
          <a:bodyPr/>
          <a:lstStyle/>
          <a:p>
            <a:endParaRPr lang="zh-CN" altLang="en-US"/>
          </a:p>
        </p:txBody>
      </p:sp>
      <p:sp>
        <p:nvSpPr>
          <p:cNvPr id="7" name="文本占位符 28"/>
          <p:cNvSpPr>
            <a:spLocks noGrp="1"/>
          </p:cNvSpPr>
          <p:nvPr>
            <p:ph type="body" sz="quarter" idx="15"/>
          </p:nvPr>
        </p:nvSpPr>
        <p:spPr>
          <a:xfrm>
            <a:off x="2372687" y="2800768"/>
            <a:ext cx="5903090" cy="821191"/>
          </a:xfrm>
        </p:spPr>
        <p:txBody>
          <a:bodyPr>
            <a:normAutofit/>
          </a:bodyPr>
          <a:lstStyle>
            <a:lvl1pPr marL="0" indent="0">
              <a:buFontTx/>
              <a:buNone/>
              <a:defRPr sz="1800">
                <a:solidFill>
                  <a:schemeClr val="bg1"/>
                </a:solidFill>
                <a:latin typeface="+mn-ea"/>
                <a:ea typeface="+mn-ea"/>
              </a:defRPr>
            </a:lvl1pPr>
            <a:lvl2pPr marL="457200" indent="0">
              <a:buNone/>
              <a:defRPr/>
            </a:lvl2pPr>
          </a:lstStyle>
          <a:p>
            <a:pPr lvl="0"/>
            <a:r>
              <a:rPr lang="zh-CN" altLang="en-US" dirty="0"/>
              <a:t>单击此处编辑母版文本样式</a:t>
            </a:r>
            <a:endParaRPr lang="zh-CN" altLang="en-US" dirty="0"/>
          </a:p>
        </p:txBody>
      </p:sp>
      <p:sp>
        <p:nvSpPr>
          <p:cNvPr id="8" name="文本占位符 26"/>
          <p:cNvSpPr>
            <a:spLocks noGrp="1"/>
          </p:cNvSpPr>
          <p:nvPr>
            <p:ph type="body" sz="quarter" idx="14"/>
          </p:nvPr>
        </p:nvSpPr>
        <p:spPr>
          <a:xfrm>
            <a:off x="2372687" y="1553120"/>
            <a:ext cx="5903090" cy="1446550"/>
          </a:xfrm>
        </p:spPr>
        <p:txBody>
          <a:bodyPr>
            <a:normAutofit/>
          </a:bodyPr>
          <a:lstStyle>
            <a:lvl1pPr marL="0" indent="0">
              <a:buFontTx/>
              <a:buNone/>
              <a:defRPr sz="5400" b="1">
                <a:solidFill>
                  <a:schemeClr val="bg1"/>
                </a:solidFill>
                <a:latin typeface="汉仪旗黑-85S" panose="00020600040101010101" charset="-122"/>
              </a:defRPr>
            </a:lvl1pPr>
          </a:lstStyle>
          <a:p>
            <a:pPr lvl="0"/>
            <a:endParaRPr lang="en-US" altLang="zh-CN" dirty="0"/>
          </a:p>
        </p:txBody>
      </p:sp>
      <p:sp>
        <p:nvSpPr>
          <p:cNvPr id="13" name="文本占位符 28"/>
          <p:cNvSpPr>
            <a:spLocks noGrp="1"/>
          </p:cNvSpPr>
          <p:nvPr>
            <p:ph type="body" sz="quarter" idx="17"/>
          </p:nvPr>
        </p:nvSpPr>
        <p:spPr>
          <a:xfrm>
            <a:off x="2372687" y="4247318"/>
            <a:ext cx="5903090" cy="821191"/>
          </a:xfrm>
        </p:spPr>
        <p:txBody>
          <a:bodyPr>
            <a:normAutofit/>
          </a:bodyPr>
          <a:lstStyle>
            <a:lvl1pPr marL="0" indent="0">
              <a:buFontTx/>
              <a:buNone/>
              <a:defRPr sz="1800">
                <a:solidFill>
                  <a:schemeClr val="bg1"/>
                </a:solidFill>
                <a:latin typeface="+mn-ea"/>
                <a:ea typeface="+mn-ea"/>
              </a:defRPr>
            </a:lvl1pPr>
            <a:lvl2pPr marL="457200" indent="0">
              <a:buNone/>
              <a:defRPr/>
            </a:lvl2pPr>
          </a:lstStyle>
          <a:p>
            <a:pPr lvl="0"/>
            <a:r>
              <a:rPr lang="zh-CN" altLang="en-US" dirty="0"/>
              <a:t>单击此处编辑母版文本样式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任意多边形: 形状 6"/>
          <p:cNvSpPr/>
          <p:nvPr userDrawn="1"/>
        </p:nvSpPr>
        <p:spPr>
          <a:xfrm rot="17665098" flipH="1">
            <a:off x="636920" y="354715"/>
            <a:ext cx="1678054" cy="579120"/>
          </a:xfrm>
          <a:custGeom>
            <a:avLst/>
            <a:gdLst>
              <a:gd name="connsiteX0" fmla="*/ 262924 w 1678054"/>
              <a:gd name="connsiteY0" fmla="*/ 0 h 579120"/>
              <a:gd name="connsiteX1" fmla="*/ 0 w 1678054"/>
              <a:gd name="connsiteY1" fmla="*/ 579120 h 579120"/>
              <a:gd name="connsiteX2" fmla="*/ 1388494 w 1678054"/>
              <a:gd name="connsiteY2" fmla="*/ 579120 h 579120"/>
              <a:gd name="connsiteX3" fmla="*/ 1678054 w 1678054"/>
              <a:gd name="connsiteY3" fmla="*/ 289560 h 579120"/>
              <a:gd name="connsiteX4" fmla="*/ 1388494 w 1678054"/>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054" h="579120">
                <a:moveTo>
                  <a:pt x="262924" y="0"/>
                </a:moveTo>
                <a:lnTo>
                  <a:pt x="0" y="579120"/>
                </a:lnTo>
                <a:lnTo>
                  <a:pt x="1388494" y="579120"/>
                </a:lnTo>
                <a:cubicBezTo>
                  <a:pt x="1548414" y="579120"/>
                  <a:pt x="1678054" y="449480"/>
                  <a:pt x="1678054" y="289560"/>
                </a:cubicBezTo>
                <a:cubicBezTo>
                  <a:pt x="1678054" y="129640"/>
                  <a:pt x="1548414" y="0"/>
                  <a:pt x="138849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rot="17665098" flipH="1">
            <a:off x="764554" y="156595"/>
            <a:ext cx="1242890" cy="579120"/>
          </a:xfrm>
          <a:custGeom>
            <a:avLst/>
            <a:gdLst>
              <a:gd name="connsiteX0" fmla="*/ 262923 w 1242890"/>
              <a:gd name="connsiteY0" fmla="*/ 0 h 579120"/>
              <a:gd name="connsiteX1" fmla="*/ 0 w 1242890"/>
              <a:gd name="connsiteY1" fmla="*/ 579120 h 579120"/>
              <a:gd name="connsiteX2" fmla="*/ 953330 w 1242890"/>
              <a:gd name="connsiteY2" fmla="*/ 579120 h 579120"/>
              <a:gd name="connsiteX3" fmla="*/ 1242890 w 1242890"/>
              <a:gd name="connsiteY3" fmla="*/ 289560 h 579120"/>
              <a:gd name="connsiteX4" fmla="*/ 953330 w 1242890"/>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90" h="579120">
                <a:moveTo>
                  <a:pt x="262923" y="0"/>
                </a:moveTo>
                <a:lnTo>
                  <a:pt x="0" y="579120"/>
                </a:lnTo>
                <a:lnTo>
                  <a:pt x="953330" y="579120"/>
                </a:lnTo>
                <a:cubicBezTo>
                  <a:pt x="1113250" y="579120"/>
                  <a:pt x="1242890" y="449480"/>
                  <a:pt x="1242890" y="289560"/>
                </a:cubicBezTo>
                <a:cubicBezTo>
                  <a:pt x="1242890" y="129640"/>
                  <a:pt x="1113250" y="0"/>
                  <a:pt x="953330"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矩形: 圆角 6"/>
          <p:cNvSpPr/>
          <p:nvPr userDrawn="1"/>
        </p:nvSpPr>
        <p:spPr>
          <a:xfrm rot="6202154">
            <a:off x="5052633" y="2331721"/>
            <a:ext cx="2514600" cy="94327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图片占位符 15"/>
          <p:cNvSpPr>
            <a:spLocks noGrp="1"/>
          </p:cNvSpPr>
          <p:nvPr>
            <p:ph type="pic" sz="quarter" idx="10"/>
          </p:nvPr>
        </p:nvSpPr>
        <p:spPr>
          <a:xfrm>
            <a:off x="0" y="908012"/>
            <a:ext cx="6309934" cy="5949990"/>
          </a:xfrm>
          <a:custGeom>
            <a:avLst/>
            <a:gdLst>
              <a:gd name="connsiteX0" fmla="*/ 0 w 6309934"/>
              <a:gd name="connsiteY0" fmla="*/ 0 h 5949990"/>
              <a:gd name="connsiteX1" fmla="*/ 5407274 w 6309934"/>
              <a:gd name="connsiteY1" fmla="*/ 1145514 h 5949990"/>
              <a:gd name="connsiteX2" fmla="*/ 6284986 w 6309934"/>
              <a:gd name="connsiteY2" fmla="*/ 2495065 h 5949990"/>
              <a:gd name="connsiteX3" fmla="*/ 5553070 w 6309934"/>
              <a:gd name="connsiteY3" fmla="*/ 5949989 h 5949990"/>
              <a:gd name="connsiteX4" fmla="*/ 0 w 6309934"/>
              <a:gd name="connsiteY4" fmla="*/ 5949990 h 594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9934" h="5949990">
                <a:moveTo>
                  <a:pt x="0" y="0"/>
                </a:moveTo>
                <a:lnTo>
                  <a:pt x="5407274" y="1145514"/>
                </a:lnTo>
                <a:cubicBezTo>
                  <a:pt x="6022316" y="1275809"/>
                  <a:pt x="6415281" y="1880023"/>
                  <a:pt x="6284986" y="2495065"/>
                </a:cubicBezTo>
                <a:lnTo>
                  <a:pt x="5553070" y="5949989"/>
                </a:lnTo>
                <a:lnTo>
                  <a:pt x="0" y="5949990"/>
                </a:lnTo>
                <a:close/>
              </a:path>
            </a:pathLst>
          </a:custGeom>
        </p:spPr>
        <p:txBody>
          <a:bodyPr wrap="square">
            <a:noAutofit/>
          </a:bodyPr>
          <a:lstStyle/>
          <a:p>
            <a:endParaRPr lang="zh-CN" altLang="en-US"/>
          </a:p>
        </p:txBody>
      </p:sp>
      <p:sp>
        <p:nvSpPr>
          <p:cNvPr id="12" name="文本占位符 16"/>
          <p:cNvSpPr>
            <a:spLocks noGrp="1"/>
          </p:cNvSpPr>
          <p:nvPr>
            <p:ph type="body" sz="quarter" idx="15"/>
          </p:nvPr>
        </p:nvSpPr>
        <p:spPr>
          <a:xfrm>
            <a:off x="6596062" y="4427925"/>
            <a:ext cx="5595938" cy="749300"/>
          </a:xfrm>
        </p:spPr>
        <p:txBody>
          <a:bodyPr anchor="ctr">
            <a:normAutofit/>
          </a:bodyPr>
          <a:lstStyle>
            <a:lvl1pPr marL="0" indent="0" algn="ctr">
              <a:buFontTx/>
              <a:buNone/>
              <a:defRPr sz="1800"/>
            </a:lvl1pPr>
            <a:lvl2pPr marL="457200" indent="0">
              <a:buNone/>
              <a:defRPr/>
            </a:lvl2pPr>
          </a:lstStyle>
          <a:p>
            <a:pPr lvl="0"/>
            <a:r>
              <a:rPr lang="zh-CN" altLang="en-US" dirty="0"/>
              <a:t>单击此处编辑母版文本样式</a:t>
            </a:r>
            <a:endParaRPr lang="zh-CN" altLang="en-US" dirty="0"/>
          </a:p>
        </p:txBody>
      </p:sp>
      <p:sp>
        <p:nvSpPr>
          <p:cNvPr id="13" name="文本占位符 14"/>
          <p:cNvSpPr>
            <a:spLocks noGrp="1"/>
          </p:cNvSpPr>
          <p:nvPr>
            <p:ph type="body" sz="quarter" idx="14" hasCustomPrompt="1"/>
          </p:nvPr>
        </p:nvSpPr>
        <p:spPr>
          <a:xfrm>
            <a:off x="6606381" y="2896439"/>
            <a:ext cx="5575300" cy="1573498"/>
          </a:xfrm>
        </p:spPr>
        <p:txBody>
          <a:bodyPr anchor="ctr">
            <a:noAutofit/>
          </a:bodyPr>
          <a:lstStyle>
            <a:lvl1pPr marL="0" indent="0" algn="ctr">
              <a:buFontTx/>
              <a:buNone/>
              <a:defRPr sz="4800"/>
            </a:lvl1pPr>
          </a:lstStyle>
          <a:p>
            <a:pPr lvl="0"/>
            <a:r>
              <a:rPr lang="zh-CN" altLang="en-US" dirty="0"/>
              <a:t>单击编辑文本</a:t>
            </a:r>
            <a:endParaRPr lang="zh-CN" altLang="en-US" dirty="0"/>
          </a:p>
        </p:txBody>
      </p:sp>
      <p:cxnSp>
        <p:nvCxnSpPr>
          <p:cNvPr id="14" name="直接连接符 13"/>
          <p:cNvCxnSpPr/>
          <p:nvPr userDrawn="1"/>
        </p:nvCxnSpPr>
        <p:spPr>
          <a:xfrm>
            <a:off x="9065036" y="4228828"/>
            <a:ext cx="65799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任意多边形: 形状 16"/>
          <p:cNvSpPr/>
          <p:nvPr userDrawn="1"/>
        </p:nvSpPr>
        <p:spPr>
          <a:xfrm rot="20988332" flipH="1">
            <a:off x="11408394" y="-101434"/>
            <a:ext cx="923789" cy="1713988"/>
          </a:xfrm>
          <a:custGeom>
            <a:avLst/>
            <a:gdLst>
              <a:gd name="connsiteX0" fmla="*/ 0 w 1622301"/>
              <a:gd name="connsiteY0" fmla="*/ 291736 h 3010001"/>
              <a:gd name="connsiteX1" fmla="*/ 1622301 w 1622301"/>
              <a:gd name="connsiteY1" fmla="*/ 0 h 3010001"/>
              <a:gd name="connsiteX2" fmla="*/ 1622301 w 1622301"/>
              <a:gd name="connsiteY2" fmla="*/ 2327782 h 3010001"/>
              <a:gd name="connsiteX3" fmla="*/ 940082 w 1622301"/>
              <a:gd name="connsiteY3" fmla="*/ 3010001 h 3010001"/>
              <a:gd name="connsiteX4" fmla="*/ 464962 w 1622301"/>
              <a:gd name="connsiteY4" fmla="*/ 3010001 h 3010001"/>
              <a:gd name="connsiteX5" fmla="*/ 488075 w 1622301"/>
              <a:gd name="connsiteY5" fmla="*/ 3005845 h 30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301" h="3010001">
                <a:moveTo>
                  <a:pt x="0" y="291736"/>
                </a:moveTo>
                <a:lnTo>
                  <a:pt x="1622301" y="0"/>
                </a:lnTo>
                <a:lnTo>
                  <a:pt x="1622301" y="2327782"/>
                </a:lnTo>
                <a:cubicBezTo>
                  <a:pt x="1622301" y="2704561"/>
                  <a:pt x="1316861" y="3010001"/>
                  <a:pt x="940082" y="3010001"/>
                </a:cubicBezTo>
                <a:lnTo>
                  <a:pt x="464962" y="3010001"/>
                </a:lnTo>
                <a:lnTo>
                  <a:pt x="488075" y="30058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column content">
    <p:bg>
      <p:bgPr>
        <a:solidFill>
          <a:schemeClr val="accent2"/>
        </a:solidFill>
        <a:effectLst/>
      </p:bgPr>
    </p:bg>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706435" y="1"/>
            <a:ext cx="5485566" cy="6219488"/>
          </a:xfrm>
          <a:custGeom>
            <a:avLst/>
            <a:gdLst>
              <a:gd name="connsiteX0" fmla="*/ 5485566 w 5485566"/>
              <a:gd name="connsiteY0" fmla="*/ 0 h 6219488"/>
              <a:gd name="connsiteX1" fmla="*/ 5485565 w 5485566"/>
              <a:gd name="connsiteY1" fmla="*/ 5044080 h 6219488"/>
              <a:gd name="connsiteX2" fmla="*/ 5398726 w 5485566"/>
              <a:gd name="connsiteY2" fmla="*/ 5155689 h 6219488"/>
              <a:gd name="connsiteX3" fmla="*/ 1573870 w 5485566"/>
              <a:gd name="connsiteY3" fmla="*/ 5828246 h 6219488"/>
              <a:gd name="connsiteX4" fmla="*/ 391243 w 5485566"/>
              <a:gd name="connsiteY4" fmla="*/ 1646707 h 6219488"/>
              <a:gd name="connsiteX5" fmla="*/ 1311857 w 5485566"/>
              <a:gd name="connsiteY5" fmla="*/ 0 h 621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5566" h="6219488">
                <a:moveTo>
                  <a:pt x="5485566" y="0"/>
                </a:moveTo>
                <a:lnTo>
                  <a:pt x="5485565" y="5044080"/>
                </a:lnTo>
                <a:lnTo>
                  <a:pt x="5398726" y="5155689"/>
                </a:lnTo>
                <a:cubicBezTo>
                  <a:pt x="4465356" y="6238050"/>
                  <a:pt x="2869984" y="6552857"/>
                  <a:pt x="1573870" y="5828246"/>
                </a:cubicBezTo>
                <a:cubicBezTo>
                  <a:pt x="92597" y="5000120"/>
                  <a:pt x="-436884" y="3127981"/>
                  <a:pt x="391243" y="1646707"/>
                </a:cubicBezTo>
                <a:lnTo>
                  <a:pt x="1311857" y="0"/>
                </a:lnTo>
                <a:close/>
              </a:path>
            </a:pathLst>
          </a:custGeom>
        </p:spPr>
        <p:txBody>
          <a:bodyPr wrap="square">
            <a:noAutofit/>
          </a:bodyPr>
          <a:lstStyle/>
          <a:p>
            <a:endParaRPr lang="zh-CN" altLang="en-US"/>
          </a:p>
        </p:txBody>
      </p:sp>
      <p:sp>
        <p:nvSpPr>
          <p:cNvPr id="9" name="任意多边形: 形状 8"/>
          <p:cNvSpPr/>
          <p:nvPr userDrawn="1"/>
        </p:nvSpPr>
        <p:spPr>
          <a:xfrm rot="17665098" flipH="1">
            <a:off x="6763399" y="354715"/>
            <a:ext cx="1678054" cy="579120"/>
          </a:xfrm>
          <a:custGeom>
            <a:avLst/>
            <a:gdLst>
              <a:gd name="connsiteX0" fmla="*/ 262924 w 1678054"/>
              <a:gd name="connsiteY0" fmla="*/ 0 h 579120"/>
              <a:gd name="connsiteX1" fmla="*/ 0 w 1678054"/>
              <a:gd name="connsiteY1" fmla="*/ 579120 h 579120"/>
              <a:gd name="connsiteX2" fmla="*/ 1388494 w 1678054"/>
              <a:gd name="connsiteY2" fmla="*/ 579120 h 579120"/>
              <a:gd name="connsiteX3" fmla="*/ 1678054 w 1678054"/>
              <a:gd name="connsiteY3" fmla="*/ 289560 h 579120"/>
              <a:gd name="connsiteX4" fmla="*/ 1388494 w 1678054"/>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054" h="579120">
                <a:moveTo>
                  <a:pt x="262924" y="0"/>
                </a:moveTo>
                <a:lnTo>
                  <a:pt x="0" y="579120"/>
                </a:lnTo>
                <a:lnTo>
                  <a:pt x="1388494" y="579120"/>
                </a:lnTo>
                <a:cubicBezTo>
                  <a:pt x="1548414" y="579120"/>
                  <a:pt x="1678054" y="449480"/>
                  <a:pt x="1678054" y="289560"/>
                </a:cubicBezTo>
                <a:cubicBezTo>
                  <a:pt x="1678054" y="129640"/>
                  <a:pt x="1548414" y="0"/>
                  <a:pt x="138849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rot="17665098" flipH="1">
            <a:off x="6891033" y="156595"/>
            <a:ext cx="1242890" cy="579120"/>
          </a:xfrm>
          <a:custGeom>
            <a:avLst/>
            <a:gdLst>
              <a:gd name="connsiteX0" fmla="*/ 262923 w 1242890"/>
              <a:gd name="connsiteY0" fmla="*/ 0 h 579120"/>
              <a:gd name="connsiteX1" fmla="*/ 0 w 1242890"/>
              <a:gd name="connsiteY1" fmla="*/ 579120 h 579120"/>
              <a:gd name="connsiteX2" fmla="*/ 953330 w 1242890"/>
              <a:gd name="connsiteY2" fmla="*/ 579120 h 579120"/>
              <a:gd name="connsiteX3" fmla="*/ 1242890 w 1242890"/>
              <a:gd name="connsiteY3" fmla="*/ 289560 h 579120"/>
              <a:gd name="connsiteX4" fmla="*/ 953330 w 1242890"/>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90" h="579120">
                <a:moveTo>
                  <a:pt x="262923" y="0"/>
                </a:moveTo>
                <a:lnTo>
                  <a:pt x="0" y="579120"/>
                </a:lnTo>
                <a:lnTo>
                  <a:pt x="953330" y="579120"/>
                </a:lnTo>
                <a:cubicBezTo>
                  <a:pt x="1113250" y="579120"/>
                  <a:pt x="1242890" y="449480"/>
                  <a:pt x="1242890" y="289560"/>
                </a:cubicBezTo>
                <a:cubicBezTo>
                  <a:pt x="1242890" y="129640"/>
                  <a:pt x="1113250" y="0"/>
                  <a:pt x="953330"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7106" b="7106"/>
          <a:stretch>
            <a:fillRect/>
          </a:stretch>
        </p:blipFill>
        <p:spPr>
          <a:xfrm>
            <a:off x="0" y="0"/>
            <a:ext cx="12192000" cy="6858000"/>
          </a:xfrm>
          <a:prstGeom prst="rect">
            <a:avLst/>
          </a:prstGeom>
        </p:spPr>
      </p:pic>
      <p:sp>
        <p:nvSpPr>
          <p:cNvPr id="11" name="矩形 10"/>
          <p:cNvSpPr/>
          <p:nvPr userDrawn="1"/>
        </p:nvSpPr>
        <p:spPr>
          <a:xfrm>
            <a:off x="0" y="0"/>
            <a:ext cx="12192000" cy="6858000"/>
          </a:xfrm>
          <a:prstGeom prst="rect">
            <a:avLst/>
          </a:prstGeom>
          <a:solidFill>
            <a:schemeClr val="accent2">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任意多边形: 形状 5"/>
          <p:cNvSpPr/>
          <p:nvPr userDrawn="1"/>
        </p:nvSpPr>
        <p:spPr>
          <a:xfrm rot="6311245">
            <a:off x="4418030" y="106938"/>
            <a:ext cx="1937444" cy="1312148"/>
          </a:xfrm>
          <a:custGeom>
            <a:avLst/>
            <a:gdLst>
              <a:gd name="connsiteX0" fmla="*/ 356193 w 1937444"/>
              <a:gd name="connsiteY0" fmla="*/ 1312148 h 1312148"/>
              <a:gd name="connsiteX1" fmla="*/ 0 w 1937444"/>
              <a:gd name="connsiteY1" fmla="*/ 0 h 1312148"/>
              <a:gd name="connsiteX2" fmla="*/ 1281370 w 1937444"/>
              <a:gd name="connsiteY2" fmla="*/ 0 h 1312148"/>
              <a:gd name="connsiteX3" fmla="*/ 1937444 w 1937444"/>
              <a:gd name="connsiteY3" fmla="*/ 656074 h 1312148"/>
              <a:gd name="connsiteX4" fmla="*/ 1281370 w 1937444"/>
              <a:gd name="connsiteY4" fmla="*/ 1312148 h 1312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444" h="1312148">
                <a:moveTo>
                  <a:pt x="356193" y="1312148"/>
                </a:moveTo>
                <a:lnTo>
                  <a:pt x="0" y="0"/>
                </a:lnTo>
                <a:lnTo>
                  <a:pt x="1281370" y="0"/>
                </a:lnTo>
                <a:cubicBezTo>
                  <a:pt x="1643710" y="0"/>
                  <a:pt x="1937444" y="293734"/>
                  <a:pt x="1937444" y="656074"/>
                </a:cubicBezTo>
                <a:cubicBezTo>
                  <a:pt x="1937444" y="1018414"/>
                  <a:pt x="1643710" y="1312148"/>
                  <a:pt x="1281370" y="1312148"/>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p:cNvSpPr/>
          <p:nvPr userDrawn="1"/>
        </p:nvSpPr>
        <p:spPr>
          <a:xfrm rot="6311245">
            <a:off x="5135231" y="1599944"/>
            <a:ext cx="4137382" cy="628372"/>
          </a:xfrm>
          <a:custGeom>
            <a:avLst/>
            <a:gdLst>
              <a:gd name="connsiteX0" fmla="*/ 170577 w 4137382"/>
              <a:gd name="connsiteY0" fmla="*/ 628372 h 628372"/>
              <a:gd name="connsiteX1" fmla="*/ 0 w 4137382"/>
              <a:gd name="connsiteY1" fmla="*/ 0 h 628372"/>
              <a:gd name="connsiteX2" fmla="*/ 3823196 w 4137382"/>
              <a:gd name="connsiteY2" fmla="*/ 0 h 628372"/>
              <a:gd name="connsiteX3" fmla="*/ 4137382 w 4137382"/>
              <a:gd name="connsiteY3" fmla="*/ 314186 h 628372"/>
              <a:gd name="connsiteX4" fmla="*/ 3823196 w 4137382"/>
              <a:gd name="connsiteY4" fmla="*/ 628372 h 628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382" h="628372">
                <a:moveTo>
                  <a:pt x="170577" y="628372"/>
                </a:moveTo>
                <a:lnTo>
                  <a:pt x="0" y="0"/>
                </a:lnTo>
                <a:lnTo>
                  <a:pt x="3823196" y="0"/>
                </a:lnTo>
                <a:cubicBezTo>
                  <a:pt x="3996716" y="0"/>
                  <a:pt x="4137382" y="140666"/>
                  <a:pt x="4137382" y="314186"/>
                </a:cubicBezTo>
                <a:cubicBezTo>
                  <a:pt x="4137382" y="487706"/>
                  <a:pt x="3996716" y="628372"/>
                  <a:pt x="3823196" y="628372"/>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图片占位符 10"/>
          <p:cNvSpPr>
            <a:spLocks noGrp="1"/>
          </p:cNvSpPr>
          <p:nvPr>
            <p:ph type="pic" sz="quarter" idx="10"/>
          </p:nvPr>
        </p:nvSpPr>
        <p:spPr>
          <a:xfrm>
            <a:off x="4666644" y="2"/>
            <a:ext cx="3199560" cy="3711179"/>
          </a:xfrm>
          <a:custGeom>
            <a:avLst/>
            <a:gdLst>
              <a:gd name="connsiteX0" fmla="*/ 3199560 w 3199560"/>
              <a:gd name="connsiteY0" fmla="*/ 0 h 3711179"/>
              <a:gd name="connsiteX1" fmla="*/ 2441052 w 3199560"/>
              <a:gd name="connsiteY1" fmla="*/ 2794200 h 3711179"/>
              <a:gd name="connsiteX2" fmla="*/ 916980 w 3199560"/>
              <a:gd name="connsiteY2" fmla="*/ 3667488 h 3711179"/>
              <a:gd name="connsiteX3" fmla="*/ 43692 w 3199560"/>
              <a:gd name="connsiteY3" fmla="*/ 2143417 h 3711179"/>
              <a:gd name="connsiteX4" fmla="*/ 625540 w 3199560"/>
              <a:gd name="connsiteY4" fmla="*/ 0 h 3711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9560" h="3711179">
                <a:moveTo>
                  <a:pt x="3199560" y="0"/>
                </a:moveTo>
                <a:lnTo>
                  <a:pt x="2441052" y="2794200"/>
                </a:lnTo>
                <a:cubicBezTo>
                  <a:pt x="2261343" y="3456213"/>
                  <a:pt x="1578993" y="3847197"/>
                  <a:pt x="916980" y="3667488"/>
                </a:cubicBezTo>
                <a:cubicBezTo>
                  <a:pt x="254967" y="3487779"/>
                  <a:pt x="-136017" y="2805430"/>
                  <a:pt x="43692" y="2143417"/>
                </a:cubicBezTo>
                <a:lnTo>
                  <a:pt x="625540" y="0"/>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5" name="任意多边形: 形状 4"/>
          <p:cNvSpPr/>
          <p:nvPr userDrawn="1"/>
        </p:nvSpPr>
        <p:spPr>
          <a:xfrm rot="17665098" flipH="1">
            <a:off x="636920" y="354715"/>
            <a:ext cx="1678054" cy="579120"/>
          </a:xfrm>
          <a:custGeom>
            <a:avLst/>
            <a:gdLst>
              <a:gd name="connsiteX0" fmla="*/ 262924 w 1678054"/>
              <a:gd name="connsiteY0" fmla="*/ 0 h 579120"/>
              <a:gd name="connsiteX1" fmla="*/ 0 w 1678054"/>
              <a:gd name="connsiteY1" fmla="*/ 579120 h 579120"/>
              <a:gd name="connsiteX2" fmla="*/ 1388494 w 1678054"/>
              <a:gd name="connsiteY2" fmla="*/ 579120 h 579120"/>
              <a:gd name="connsiteX3" fmla="*/ 1678054 w 1678054"/>
              <a:gd name="connsiteY3" fmla="*/ 289560 h 579120"/>
              <a:gd name="connsiteX4" fmla="*/ 1388494 w 1678054"/>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8054" h="579120">
                <a:moveTo>
                  <a:pt x="262924" y="0"/>
                </a:moveTo>
                <a:lnTo>
                  <a:pt x="0" y="579120"/>
                </a:lnTo>
                <a:lnTo>
                  <a:pt x="1388494" y="579120"/>
                </a:lnTo>
                <a:cubicBezTo>
                  <a:pt x="1548414" y="579120"/>
                  <a:pt x="1678054" y="449480"/>
                  <a:pt x="1678054" y="289560"/>
                </a:cubicBezTo>
                <a:cubicBezTo>
                  <a:pt x="1678054" y="129640"/>
                  <a:pt x="1548414" y="0"/>
                  <a:pt x="138849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rot="17665098" flipH="1">
            <a:off x="764554" y="156595"/>
            <a:ext cx="1242890" cy="579120"/>
          </a:xfrm>
          <a:custGeom>
            <a:avLst/>
            <a:gdLst>
              <a:gd name="connsiteX0" fmla="*/ 262923 w 1242890"/>
              <a:gd name="connsiteY0" fmla="*/ 0 h 579120"/>
              <a:gd name="connsiteX1" fmla="*/ 0 w 1242890"/>
              <a:gd name="connsiteY1" fmla="*/ 579120 h 579120"/>
              <a:gd name="connsiteX2" fmla="*/ 953330 w 1242890"/>
              <a:gd name="connsiteY2" fmla="*/ 579120 h 579120"/>
              <a:gd name="connsiteX3" fmla="*/ 1242890 w 1242890"/>
              <a:gd name="connsiteY3" fmla="*/ 289560 h 579120"/>
              <a:gd name="connsiteX4" fmla="*/ 953330 w 1242890"/>
              <a:gd name="connsiteY4" fmla="*/ 0 h 57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890" h="579120">
                <a:moveTo>
                  <a:pt x="262923" y="0"/>
                </a:moveTo>
                <a:lnTo>
                  <a:pt x="0" y="579120"/>
                </a:lnTo>
                <a:lnTo>
                  <a:pt x="953330" y="579120"/>
                </a:lnTo>
                <a:cubicBezTo>
                  <a:pt x="1113250" y="579120"/>
                  <a:pt x="1242890" y="449480"/>
                  <a:pt x="1242890" y="289560"/>
                </a:cubicBezTo>
                <a:cubicBezTo>
                  <a:pt x="1242890" y="129640"/>
                  <a:pt x="1113250" y="0"/>
                  <a:pt x="953330" y="0"/>
                </a:cubicBez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title">
    <p:spTree>
      <p:nvGrpSpPr>
        <p:cNvPr id="1" name=""/>
        <p:cNvGrpSpPr/>
        <p:nvPr/>
      </p:nvGrpSpPr>
      <p:grpSpPr>
        <a:xfrm>
          <a:off x="0" y="0"/>
          <a:ext cx="0" cy="0"/>
          <a:chOff x="0" y="0"/>
          <a:chExt cx="0" cy="0"/>
        </a:xfrm>
      </p:grpSpPr>
      <p:sp>
        <p:nvSpPr>
          <p:cNvPr id="8" name="任意多边形: 形状 7"/>
          <p:cNvSpPr/>
          <p:nvPr userDrawn="1"/>
        </p:nvSpPr>
        <p:spPr>
          <a:xfrm>
            <a:off x="0" y="5013960"/>
            <a:ext cx="8656320" cy="1356360"/>
          </a:xfrm>
          <a:custGeom>
            <a:avLst/>
            <a:gdLst>
              <a:gd name="connsiteX0" fmla="*/ 0 w 8656320"/>
              <a:gd name="connsiteY0" fmla="*/ 0 h 1356360"/>
              <a:gd name="connsiteX1" fmla="*/ 7978140 w 8656320"/>
              <a:gd name="connsiteY1" fmla="*/ 0 h 1356360"/>
              <a:gd name="connsiteX2" fmla="*/ 8656320 w 8656320"/>
              <a:gd name="connsiteY2" fmla="*/ 678180 h 1356360"/>
              <a:gd name="connsiteX3" fmla="*/ 7978140 w 8656320"/>
              <a:gd name="connsiteY3" fmla="*/ 1356360 h 1356360"/>
              <a:gd name="connsiteX4" fmla="*/ 0 w 8656320"/>
              <a:gd name="connsiteY4" fmla="*/ 1356360 h 135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320" h="1356360">
                <a:moveTo>
                  <a:pt x="0" y="0"/>
                </a:moveTo>
                <a:lnTo>
                  <a:pt x="7978140" y="0"/>
                </a:lnTo>
                <a:cubicBezTo>
                  <a:pt x="8352688" y="0"/>
                  <a:pt x="8656320" y="303632"/>
                  <a:pt x="8656320" y="678180"/>
                </a:cubicBezTo>
                <a:cubicBezTo>
                  <a:pt x="8656320" y="1052728"/>
                  <a:pt x="8352688" y="1356360"/>
                  <a:pt x="7978140" y="1356360"/>
                </a:cubicBezTo>
                <a:lnTo>
                  <a:pt x="0" y="13563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图片占位符 12"/>
          <p:cNvSpPr>
            <a:spLocks noGrp="1"/>
          </p:cNvSpPr>
          <p:nvPr>
            <p:ph type="pic" sz="quarter" idx="10"/>
          </p:nvPr>
        </p:nvSpPr>
        <p:spPr>
          <a:xfrm>
            <a:off x="0" y="0"/>
            <a:ext cx="8656320" cy="6141720"/>
          </a:xfrm>
          <a:custGeom>
            <a:avLst/>
            <a:gdLst>
              <a:gd name="connsiteX0" fmla="*/ 0 w 8656320"/>
              <a:gd name="connsiteY0" fmla="*/ 0 h 6141720"/>
              <a:gd name="connsiteX1" fmla="*/ 5585460 w 8656320"/>
              <a:gd name="connsiteY1" fmla="*/ 0 h 6141720"/>
              <a:gd name="connsiteX2" fmla="*/ 8656320 w 8656320"/>
              <a:gd name="connsiteY2" fmla="*/ 3070860 h 6141720"/>
              <a:gd name="connsiteX3" fmla="*/ 5585460 w 8656320"/>
              <a:gd name="connsiteY3" fmla="*/ 6141720 h 6141720"/>
              <a:gd name="connsiteX4" fmla="*/ 0 w 8656320"/>
              <a:gd name="connsiteY4" fmla="*/ 6141720 h 6141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6320" h="6141720">
                <a:moveTo>
                  <a:pt x="0" y="0"/>
                </a:moveTo>
                <a:lnTo>
                  <a:pt x="5585460" y="0"/>
                </a:lnTo>
                <a:cubicBezTo>
                  <a:pt x="7281449" y="0"/>
                  <a:pt x="8656320" y="1374871"/>
                  <a:pt x="8656320" y="3070860"/>
                </a:cubicBezTo>
                <a:cubicBezTo>
                  <a:pt x="8656320" y="4766849"/>
                  <a:pt x="7281449" y="6141720"/>
                  <a:pt x="5585460" y="6141720"/>
                </a:cubicBezTo>
                <a:lnTo>
                  <a:pt x="0" y="6141720"/>
                </a:lnTo>
                <a:close/>
              </a:path>
            </a:pathLst>
          </a:custGeom>
        </p:spPr>
        <p:txBody>
          <a:bodyPr wrap="square">
            <a:noAutofit/>
          </a:bodyPr>
          <a:lstStyle/>
          <a:p>
            <a:endParaRPr lang="zh-CN" altLang="en-US"/>
          </a:p>
        </p:txBody>
      </p:sp>
      <p:sp>
        <p:nvSpPr>
          <p:cNvPr id="10" name="任意多边形: 形状 9"/>
          <p:cNvSpPr/>
          <p:nvPr userDrawn="1"/>
        </p:nvSpPr>
        <p:spPr>
          <a:xfrm rot="963920">
            <a:off x="11079605" y="665747"/>
            <a:ext cx="1838579" cy="4988792"/>
          </a:xfrm>
          <a:custGeom>
            <a:avLst/>
            <a:gdLst>
              <a:gd name="connsiteX0" fmla="*/ 401908 w 1838579"/>
              <a:gd name="connsiteY0" fmla="*/ 0 h 4988792"/>
              <a:gd name="connsiteX1" fmla="*/ 1838579 w 1838579"/>
              <a:gd name="connsiteY1" fmla="*/ 4988792 h 4988792"/>
              <a:gd name="connsiteX2" fmla="*/ 853457 w 1838579"/>
              <a:gd name="connsiteY2" fmla="*/ 4988792 h 4988792"/>
              <a:gd name="connsiteX3" fmla="*/ 0 w 1838579"/>
              <a:gd name="connsiteY3" fmla="*/ 4135335 h 4988792"/>
              <a:gd name="connsiteX4" fmla="*/ 0 w 1838579"/>
              <a:gd name="connsiteY4" fmla="*/ 721609 h 4988792"/>
              <a:gd name="connsiteX5" fmla="*/ 376281 w 1838579"/>
              <a:gd name="connsiteY5" fmla="*/ 13909 h 498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8579" h="4988792">
                <a:moveTo>
                  <a:pt x="401908" y="0"/>
                </a:moveTo>
                <a:lnTo>
                  <a:pt x="1838579" y="4988792"/>
                </a:lnTo>
                <a:lnTo>
                  <a:pt x="853457" y="4988792"/>
                </a:lnTo>
                <a:cubicBezTo>
                  <a:pt x="382106" y="4988792"/>
                  <a:pt x="0" y="4606686"/>
                  <a:pt x="0" y="4135335"/>
                </a:cubicBezTo>
                <a:lnTo>
                  <a:pt x="0" y="721609"/>
                </a:lnTo>
                <a:cubicBezTo>
                  <a:pt x="0" y="427015"/>
                  <a:pt x="149261" y="167282"/>
                  <a:pt x="376281" y="1390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28"/>
          <p:cNvSpPr>
            <a:spLocks noGrp="1"/>
          </p:cNvSpPr>
          <p:nvPr>
            <p:ph type="body" sz="quarter" idx="15"/>
          </p:nvPr>
        </p:nvSpPr>
        <p:spPr>
          <a:xfrm>
            <a:off x="1171079" y="3223519"/>
            <a:ext cx="5141471" cy="821191"/>
          </a:xfrm>
        </p:spPr>
        <p:txBody>
          <a:bodyPr>
            <a:normAutofit/>
          </a:bodyPr>
          <a:lstStyle>
            <a:lvl1pPr marL="0" indent="0" algn="l">
              <a:buFontTx/>
              <a:buNone/>
              <a:defRPr sz="1800">
                <a:latin typeface="+mn-ea"/>
                <a:ea typeface="+mn-ea"/>
              </a:defRPr>
            </a:lvl1pPr>
            <a:lvl2pPr marL="457200" indent="0">
              <a:buNone/>
              <a:defRPr/>
            </a:lvl2pPr>
          </a:lstStyle>
          <a:p>
            <a:pPr lvl="0"/>
            <a:r>
              <a:rPr lang="zh-CN" altLang="en-US" dirty="0"/>
              <a:t>单击此处编辑母版文本样式</a:t>
            </a:r>
            <a:endParaRPr lang="zh-CN" altLang="en-US" dirty="0"/>
          </a:p>
        </p:txBody>
      </p:sp>
      <p:sp>
        <p:nvSpPr>
          <p:cNvPr id="15" name="文本占位符 26"/>
          <p:cNvSpPr>
            <a:spLocks noGrp="1"/>
          </p:cNvSpPr>
          <p:nvPr>
            <p:ph type="body" sz="quarter" idx="14"/>
          </p:nvPr>
        </p:nvSpPr>
        <p:spPr>
          <a:xfrm>
            <a:off x="1171079" y="2187565"/>
            <a:ext cx="7607161" cy="1446550"/>
          </a:xfrm>
        </p:spPr>
        <p:txBody>
          <a:bodyPr>
            <a:normAutofit/>
          </a:bodyPr>
          <a:lstStyle>
            <a:lvl1pPr marL="0" indent="0" algn="l">
              <a:buFontTx/>
              <a:buNone/>
              <a:defRPr sz="4400" b="1">
                <a:latin typeface="汉仪旗黑-85S" panose="00020600040101010101" charset="-122"/>
              </a:defRPr>
            </a:lvl1pPr>
          </a:lstStyle>
          <a:p>
            <a:pPr lvl="0"/>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1" Type="http://schemas.openxmlformats.org/officeDocument/2006/relationships/slideLayout" Target="../slideLayouts/slideLayout7.xml"/><Relationship Id="rId10" Type="http://schemas.openxmlformats.org/officeDocument/2006/relationships/tags" Target="../tags/tag95.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1" Type="http://schemas.openxmlformats.org/officeDocument/2006/relationships/slideLayout" Target="../slideLayouts/slideLayout7.xml"/><Relationship Id="rId10" Type="http://schemas.openxmlformats.org/officeDocument/2006/relationships/tags" Target="../tags/tag104.xml"/><Relationship Id="rId1" Type="http://schemas.openxmlformats.org/officeDocument/2006/relationships/chart" Target="../charts/chart2.xml"/></Relationships>
</file>

<file path=ppt/slides/_rels/slide12.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1" Type="http://schemas.openxmlformats.org/officeDocument/2006/relationships/slideLayout" Target="../slideLayouts/slideLayout7.xml"/><Relationship Id="rId10" Type="http://schemas.openxmlformats.org/officeDocument/2006/relationships/tags" Target="../tags/tag113.xml"/><Relationship Id="rId1" Type="http://schemas.openxmlformats.org/officeDocument/2006/relationships/chart" Target="../charts/chart3.xml"/></Relationships>
</file>

<file path=ppt/slides/_rels/slide13.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1" Type="http://schemas.openxmlformats.org/officeDocument/2006/relationships/notesSlide" Target="../notesSlides/notesSlide2.xml"/><Relationship Id="rId10" Type="http://schemas.openxmlformats.org/officeDocument/2006/relationships/slideLayout" Target="../slideLayouts/slideLayout12.xml"/><Relationship Id="rId1" Type="http://schemas.openxmlformats.org/officeDocument/2006/relationships/chart" Target="../charts/chart4.xml"/></Relationships>
</file>

<file path=ppt/slides/_rels/slide14.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6" Type="http://schemas.openxmlformats.org/officeDocument/2006/relationships/slideLayout" Target="../slideLayouts/slideLayout12.xml"/><Relationship Id="rId15" Type="http://schemas.openxmlformats.org/officeDocument/2006/relationships/tags" Target="../tags/tag135.xml"/><Relationship Id="rId14" Type="http://schemas.openxmlformats.org/officeDocument/2006/relationships/tags" Target="../tags/tag134.xml"/><Relationship Id="rId13" Type="http://schemas.openxmlformats.org/officeDocument/2006/relationships/tags" Target="../tags/tag133.xml"/><Relationship Id="rId12" Type="http://schemas.openxmlformats.org/officeDocument/2006/relationships/tags" Target="../tags/tag132.xml"/><Relationship Id="rId11" Type="http://schemas.openxmlformats.org/officeDocument/2006/relationships/tags" Target="../tags/tag131.xml"/><Relationship Id="rId10" Type="http://schemas.openxmlformats.org/officeDocument/2006/relationships/tags" Target="../tags/tag130.xml"/><Relationship Id="rId1" Type="http://schemas.openxmlformats.org/officeDocument/2006/relationships/chart" Target="../charts/chart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7.xml"/><Relationship Id="rId2" Type="http://schemas.openxmlformats.org/officeDocument/2006/relationships/image" Target="../media/image8.png"/><Relationship Id="rId1" Type="http://schemas.openxmlformats.org/officeDocument/2006/relationships/tags" Target="../tags/tag136.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image" Target="../media/image9.jpeg"/><Relationship Id="rId1" Type="http://schemas.openxmlformats.org/officeDocument/2006/relationships/tags" Target="../tags/tag138.xml"/></Relationships>
</file>

<file path=ppt/slides/_rels/slide17.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0" Type="http://schemas.openxmlformats.org/officeDocument/2006/relationships/notesSlide" Target="../notesSlides/notesSlide3.xml"/><Relationship Id="rId3" Type="http://schemas.openxmlformats.org/officeDocument/2006/relationships/tags" Target="../tags/tag146.xml"/><Relationship Id="rId29" Type="http://schemas.openxmlformats.org/officeDocument/2006/relationships/slideLayout" Target="../slideLayouts/slideLayout12.xml"/><Relationship Id="rId28" Type="http://schemas.openxmlformats.org/officeDocument/2006/relationships/tags" Target="../tags/tag171.xml"/><Relationship Id="rId27" Type="http://schemas.openxmlformats.org/officeDocument/2006/relationships/tags" Target="../tags/tag170.xml"/><Relationship Id="rId26" Type="http://schemas.openxmlformats.org/officeDocument/2006/relationships/tags" Target="../tags/tag169.xml"/><Relationship Id="rId25" Type="http://schemas.openxmlformats.org/officeDocument/2006/relationships/tags" Target="../tags/tag168.xml"/><Relationship Id="rId24" Type="http://schemas.openxmlformats.org/officeDocument/2006/relationships/tags" Target="../tags/tag167.xml"/><Relationship Id="rId23" Type="http://schemas.openxmlformats.org/officeDocument/2006/relationships/tags" Target="../tags/tag166.xml"/><Relationship Id="rId22" Type="http://schemas.openxmlformats.org/officeDocument/2006/relationships/tags" Target="../tags/tag165.xml"/><Relationship Id="rId21" Type="http://schemas.openxmlformats.org/officeDocument/2006/relationships/tags" Target="../tags/tag164.xml"/><Relationship Id="rId20" Type="http://schemas.openxmlformats.org/officeDocument/2006/relationships/tags" Target="../tags/tag163.xml"/><Relationship Id="rId2" Type="http://schemas.openxmlformats.org/officeDocument/2006/relationships/tags" Target="../tags/tag145.xml"/><Relationship Id="rId19" Type="http://schemas.openxmlformats.org/officeDocument/2006/relationships/tags" Target="../tags/tag162.xml"/><Relationship Id="rId18" Type="http://schemas.openxmlformats.org/officeDocument/2006/relationships/tags" Target="../tags/tag161.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tags" Target="../tags/tag144.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178.xml"/><Relationship Id="rId7" Type="http://schemas.openxmlformats.org/officeDocument/2006/relationships/tags" Target="../tags/tag17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image" Target="../media/image10.jpeg"/><Relationship Id="rId3" Type="http://schemas.openxmlformats.org/officeDocument/2006/relationships/tags" Target="../tags/tag174.xml"/><Relationship Id="rId2" Type="http://schemas.openxmlformats.org/officeDocument/2006/relationships/tags" Target="../tags/tag173.xml"/><Relationship Id="rId10" Type="http://schemas.openxmlformats.org/officeDocument/2006/relationships/notesSlide" Target="../notesSlides/notesSlide4.xml"/><Relationship Id="rId1" Type="http://schemas.openxmlformats.org/officeDocument/2006/relationships/tags" Target="../tags/tag17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hdphoto" Target="../media/image12.wdp"/><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9" Type="http://schemas.openxmlformats.org/officeDocument/2006/relationships/slideLayout" Target="../slideLayouts/slideLayout2.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1" Type="http://schemas.openxmlformats.org/officeDocument/2006/relationships/slideLayout" Target="../slideLayouts/slideLayout7.xml"/><Relationship Id="rId10" Type="http://schemas.openxmlformats.org/officeDocument/2006/relationships/tags" Target="../tags/tag3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5" Type="http://schemas.openxmlformats.org/officeDocument/2006/relationships/slideLayout" Target="../slideLayouts/slideLayout7.xml"/><Relationship Id="rId24" Type="http://schemas.openxmlformats.org/officeDocument/2006/relationships/tags" Target="../tags/tag60.xml"/><Relationship Id="rId23" Type="http://schemas.openxmlformats.org/officeDocument/2006/relationships/tags" Target="../tags/tag59.xml"/><Relationship Id="rId22" Type="http://schemas.openxmlformats.org/officeDocument/2006/relationships/tags" Target="../tags/tag58.xml"/><Relationship Id="rId21" Type="http://schemas.openxmlformats.org/officeDocument/2006/relationships/tags" Target="../tags/tag57.xml"/><Relationship Id="rId20" Type="http://schemas.openxmlformats.org/officeDocument/2006/relationships/tags" Target="../tags/tag56.xml"/><Relationship Id="rId2" Type="http://schemas.openxmlformats.org/officeDocument/2006/relationships/tags" Target="../tags/tag38.xml"/><Relationship Id="rId19" Type="http://schemas.openxmlformats.org/officeDocument/2006/relationships/tags" Target="../tags/tag55.xml"/><Relationship Id="rId18" Type="http://schemas.openxmlformats.org/officeDocument/2006/relationships/tags" Target="../tags/tag54.xml"/><Relationship Id="rId17" Type="http://schemas.openxmlformats.org/officeDocument/2006/relationships/tags" Target="../tags/tag53.xml"/><Relationship Id="rId16" Type="http://schemas.openxmlformats.org/officeDocument/2006/relationships/tags" Target="../tags/tag52.xml"/><Relationship Id="rId15" Type="http://schemas.openxmlformats.org/officeDocument/2006/relationships/tags" Target="../tags/tag51.xml"/><Relationship Id="rId14" Type="http://schemas.openxmlformats.org/officeDocument/2006/relationships/tags" Target="../tags/tag50.xml"/><Relationship Id="rId13" Type="http://schemas.openxmlformats.org/officeDocument/2006/relationships/tags" Target="../tags/tag49.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image" Target="../media/image6.jpeg"/><Relationship Id="rId3" Type="http://schemas.openxmlformats.org/officeDocument/2006/relationships/tags" Target="../tags/tag63.xml"/><Relationship Id="rId22" Type="http://schemas.openxmlformats.org/officeDocument/2006/relationships/notesSlide" Target="../notesSlides/notesSlide1.xml"/><Relationship Id="rId21" Type="http://schemas.openxmlformats.org/officeDocument/2006/relationships/slideLayout" Target="../slideLayouts/slideLayout12.xml"/><Relationship Id="rId20" Type="http://schemas.openxmlformats.org/officeDocument/2006/relationships/tags" Target="../tags/tag79.xml"/><Relationship Id="rId2" Type="http://schemas.openxmlformats.org/officeDocument/2006/relationships/tags" Target="../tags/tag62.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image" Target="../media/image7.jpeg"/><Relationship Id="rId1" Type="http://schemas.openxmlformats.org/officeDocument/2006/relationships/tags" Target="../tags/tag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6"/>
          </p:nvPr>
        </p:nvPicPr>
        <p:blipFill>
          <a:blip r:embed="rId1">
            <a:extLst>
              <a:ext uri="{28A0092B-C50C-407E-A947-70E740481C1C}">
                <a14:useLocalDpi xmlns:a14="http://schemas.microsoft.com/office/drawing/2010/main" val="0"/>
              </a:ext>
            </a:extLst>
          </a:blip>
          <a:srcRect/>
          <a:stretch>
            <a:fillRect/>
          </a:stretch>
        </p:blipFill>
        <p:spPr>
          <a:xfrm>
            <a:off x="0" y="0"/>
            <a:ext cx="12192000" cy="6858000"/>
          </a:xfrm>
        </p:spPr>
      </p:pic>
      <p:sp>
        <p:nvSpPr>
          <p:cNvPr id="11" name="任意多边形: 形状 10"/>
          <p:cNvSpPr/>
          <p:nvPr/>
        </p:nvSpPr>
        <p:spPr>
          <a:xfrm>
            <a:off x="1" y="1"/>
            <a:ext cx="9957251" cy="5370239"/>
          </a:xfrm>
          <a:custGeom>
            <a:avLst/>
            <a:gdLst>
              <a:gd name="connsiteX0" fmla="*/ 0 w 9957251"/>
              <a:gd name="connsiteY0" fmla="*/ 0 h 5370239"/>
              <a:gd name="connsiteX1" fmla="*/ 9407384 w 9957251"/>
              <a:gd name="connsiteY1" fmla="*/ 0 h 5370239"/>
              <a:gd name="connsiteX2" fmla="*/ 9535560 w 9957251"/>
              <a:gd name="connsiteY2" fmla="*/ 210983 h 5370239"/>
              <a:gd name="connsiteX3" fmla="*/ 9957251 w 9957251"/>
              <a:gd name="connsiteY3" fmla="*/ 1876369 h 5370239"/>
              <a:gd name="connsiteX4" fmla="*/ 6463381 w 9957251"/>
              <a:gd name="connsiteY4" fmla="*/ 5370239 h 5370239"/>
              <a:gd name="connsiteX5" fmla="*/ 0 w 9957251"/>
              <a:gd name="connsiteY5" fmla="*/ 5370239 h 537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7251" h="5370239">
                <a:moveTo>
                  <a:pt x="0" y="0"/>
                </a:moveTo>
                <a:lnTo>
                  <a:pt x="9407384" y="0"/>
                </a:lnTo>
                <a:lnTo>
                  <a:pt x="9535560" y="210983"/>
                </a:lnTo>
                <a:cubicBezTo>
                  <a:pt x="9804491" y="706041"/>
                  <a:pt x="9957251" y="1273366"/>
                  <a:pt x="9957251" y="1876369"/>
                </a:cubicBezTo>
                <a:cubicBezTo>
                  <a:pt x="9957251" y="3805980"/>
                  <a:pt x="8392992" y="5370239"/>
                  <a:pt x="6463381" y="5370239"/>
                </a:cubicBezTo>
                <a:lnTo>
                  <a:pt x="0" y="5370239"/>
                </a:lnTo>
                <a:close/>
              </a:path>
            </a:pathLst>
          </a:custGeom>
          <a:solidFill>
            <a:schemeClr val="tx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nvSpPr>
        <p:spPr>
          <a:xfrm rot="611668">
            <a:off x="-227540" y="-167324"/>
            <a:ext cx="1622301" cy="3010001"/>
          </a:xfrm>
          <a:custGeom>
            <a:avLst/>
            <a:gdLst>
              <a:gd name="connsiteX0" fmla="*/ 0 w 1622301"/>
              <a:gd name="connsiteY0" fmla="*/ 291736 h 3010001"/>
              <a:gd name="connsiteX1" fmla="*/ 1622301 w 1622301"/>
              <a:gd name="connsiteY1" fmla="*/ 0 h 3010001"/>
              <a:gd name="connsiteX2" fmla="*/ 1622301 w 1622301"/>
              <a:gd name="connsiteY2" fmla="*/ 2327782 h 3010001"/>
              <a:gd name="connsiteX3" fmla="*/ 940082 w 1622301"/>
              <a:gd name="connsiteY3" fmla="*/ 3010001 h 3010001"/>
              <a:gd name="connsiteX4" fmla="*/ 464962 w 1622301"/>
              <a:gd name="connsiteY4" fmla="*/ 3010001 h 3010001"/>
              <a:gd name="connsiteX5" fmla="*/ 488075 w 1622301"/>
              <a:gd name="connsiteY5" fmla="*/ 3005845 h 30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301" h="3010001">
                <a:moveTo>
                  <a:pt x="0" y="291736"/>
                </a:moveTo>
                <a:lnTo>
                  <a:pt x="1622301" y="0"/>
                </a:lnTo>
                <a:lnTo>
                  <a:pt x="1622301" y="2327782"/>
                </a:lnTo>
                <a:cubicBezTo>
                  <a:pt x="1622301" y="2704561"/>
                  <a:pt x="1316861" y="3010001"/>
                  <a:pt x="940082" y="3010001"/>
                </a:cubicBezTo>
                <a:lnTo>
                  <a:pt x="464962" y="3010001"/>
                </a:lnTo>
                <a:lnTo>
                  <a:pt x="488075" y="300584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5"/>
          </p:nvPr>
        </p:nvSpPr>
        <p:spPr>
          <a:xfrm>
            <a:off x="2851243" y="2534965"/>
            <a:ext cx="5903090" cy="418682"/>
          </a:xfrm>
        </p:spPr>
        <p:txBody>
          <a:bodyPr>
            <a:normAutofit/>
          </a:bodyPr>
          <a:lstStyle/>
          <a:p>
            <a:r>
              <a:rPr lang="en-IN" altLang="zh-CN" sz="2000" dirty="0"/>
              <a:t>Performance and delay</a:t>
            </a:r>
            <a:endParaRPr lang="en-IN" altLang="zh-CN" sz="2000" dirty="0"/>
          </a:p>
        </p:txBody>
      </p:sp>
      <p:sp>
        <p:nvSpPr>
          <p:cNvPr id="4" name="文本占位符 3"/>
          <p:cNvSpPr>
            <a:spLocks noGrp="1"/>
          </p:cNvSpPr>
          <p:nvPr>
            <p:ph type="body" sz="quarter" idx="14"/>
          </p:nvPr>
        </p:nvSpPr>
        <p:spPr>
          <a:xfrm>
            <a:off x="1879600" y="1487805"/>
            <a:ext cx="6874510" cy="1047115"/>
          </a:xfrm>
        </p:spPr>
        <p:txBody>
          <a:bodyPr>
            <a:noAutofit/>
          </a:bodyPr>
          <a:lstStyle/>
          <a:p>
            <a:r>
              <a:rPr lang="en-IN" altLang="en-US" sz="4700" dirty="0">
                <a:solidFill>
                  <a:schemeClr val="accent1"/>
                </a:solidFill>
              </a:rPr>
              <a:t>U.S. Airlines Analysis</a:t>
            </a:r>
            <a:endParaRPr lang="en-IN" altLang="en-US" sz="4700" dirty="0">
              <a:solidFill>
                <a:schemeClr val="accent1"/>
              </a:solidFill>
            </a:endParaRPr>
          </a:p>
        </p:txBody>
      </p:sp>
      <p:sp>
        <p:nvSpPr>
          <p:cNvPr id="5" name="文本占位符 4"/>
          <p:cNvSpPr>
            <a:spLocks noGrp="1"/>
          </p:cNvSpPr>
          <p:nvPr>
            <p:ph type="body" sz="quarter" idx="17"/>
          </p:nvPr>
        </p:nvSpPr>
        <p:spPr>
          <a:xfrm>
            <a:off x="2851243" y="3363640"/>
            <a:ext cx="5903090" cy="821191"/>
          </a:xfrm>
        </p:spPr>
        <p:txBody>
          <a:bodyPr>
            <a:normAutofit/>
          </a:bodyPr>
          <a:lstStyle/>
          <a:p>
            <a:r>
              <a:rPr lang="en-US" altLang="en-US" sz="1200" dirty="0">
                <a:latin typeface="Arial" panose="020B0604020202020204" pitchFamily="34" charset="0"/>
                <a:sym typeface="Arial" panose="020B0604020202020204" pitchFamily="34" charset="0"/>
              </a:rPr>
              <a:t>This report provides a comprehensive examination of our airline's on-time performance, focusing on arrival delays and cancellation patterns. By categorizing delay severity and tracking cancellations, we aim to identify trends and recommend actionable improvements to enhance customer satisfaction and operational efficiency.</a:t>
            </a:r>
            <a:endParaRPr lang="en-US" altLang="en-US" sz="1200" dirty="0">
              <a:latin typeface="Arial" panose="020B0604020202020204" pitchFamily="34" charset="0"/>
              <a:sym typeface="Arial" panose="020B0604020202020204" pitchFamily="34" charset="0"/>
            </a:endParaRPr>
          </a:p>
        </p:txBody>
      </p:sp>
      <p:cxnSp>
        <p:nvCxnSpPr>
          <p:cNvPr id="7" name="直接连接符 6"/>
          <p:cNvCxnSpPr/>
          <p:nvPr/>
        </p:nvCxnSpPr>
        <p:spPr>
          <a:xfrm>
            <a:off x="2964581" y="3135417"/>
            <a:ext cx="742950"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740"/>
            <a:ext cx="6486525" cy="58991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Dashboard Overview</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020"/>
            <a:ext cx="13226415" cy="636270"/>
          </a:xfrm>
          <a:prstGeom prst="rect">
            <a:avLst/>
          </a:prstGeom>
        </p:spPr>
        <p:txBody>
          <a:bodyPr wrap="none">
            <a:noAutofit/>
          </a:bodyPr>
          <a:lstStyle/>
          <a:p>
            <a:pPr algn="l"/>
            <a:r>
              <a:rPr lang="en-US" altLang="en-US" dirty="0">
                <a:solidFill>
                  <a:schemeClr val="tx2"/>
                </a:solidFill>
              </a:rPr>
              <a:t>Comprehensive Analysis of Airport Flight Data</a:t>
            </a:r>
            <a:endParaRPr lang="en-US" altLang="en-US" dirty="0">
              <a:solidFill>
                <a:schemeClr val="tx2"/>
              </a:solidFill>
            </a:endParaRPr>
          </a:p>
        </p:txBody>
      </p:sp>
      <p:graphicFrame>
        <p:nvGraphicFramePr>
          <p:cNvPr id="6" name="图表 5"/>
          <p:cNvGraphicFramePr/>
          <p:nvPr/>
        </p:nvGraphicFramePr>
        <p:xfrm>
          <a:off x="-30480" y="1811684"/>
          <a:ext cx="6052821" cy="4035214"/>
        </p:xfrm>
        <a:graphic>
          <a:graphicData uri="http://schemas.openxmlformats.org/drawingml/2006/chart">
            <c:chart xmlns:c="http://schemas.openxmlformats.org/drawingml/2006/chart" xmlns:r="http://schemas.openxmlformats.org/officeDocument/2006/relationships" r:id="rId1"/>
          </a:graphicData>
        </a:graphic>
      </p:graphicFrame>
      <p:sp>
        <p:nvSpPr>
          <p:cNvPr id="50" name="文本占位符 2"/>
          <p:cNvSpPr txBox="1"/>
          <p:nvPr/>
        </p:nvSpPr>
        <p:spPr>
          <a:xfrm>
            <a:off x="2131221" y="3043553"/>
            <a:ext cx="1729418" cy="107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altLang="en-US" sz="2000" dirty="0">
                <a:solidFill>
                  <a:schemeClr val="accent2"/>
                </a:solidFill>
                <a:sym typeface="+mn-lt"/>
              </a:rPr>
              <a:t>I</a:t>
            </a:r>
            <a:r>
              <a:rPr lang="en-US" altLang="en-US" sz="2000" dirty="0">
                <a:solidFill>
                  <a:schemeClr val="accent2"/>
                </a:solidFill>
                <a:sym typeface="+mn-lt"/>
              </a:rPr>
              <a:t>nsights on flight totals, delays, and cancellations across major airports</a:t>
            </a:r>
            <a:endParaRPr lang="en-US" altLang="en-US" sz="2000" dirty="0">
              <a:solidFill>
                <a:schemeClr val="accent2"/>
              </a:solidFill>
              <a:sym typeface="+mn-lt"/>
            </a:endParaRPr>
          </a:p>
        </p:txBody>
      </p:sp>
      <p:grpSp>
        <p:nvGrpSpPr>
          <p:cNvPr id="8" name="组合 7"/>
          <p:cNvGrpSpPr/>
          <p:nvPr>
            <p:custDataLst>
              <p:tags r:id="rId2"/>
            </p:custDataLst>
          </p:nvPr>
        </p:nvGrpSpPr>
        <p:grpSpPr>
          <a:xfrm>
            <a:off x="5906770" y="2031186"/>
            <a:ext cx="5233670" cy="1165394"/>
            <a:chOff x="5906770" y="2031186"/>
            <a:chExt cx="5233670" cy="1165394"/>
          </a:xfrm>
        </p:grpSpPr>
        <p:sp>
          <p:nvSpPr>
            <p:cNvPr id="51" name="矩形: 圆角 50"/>
            <p:cNvSpPr/>
            <p:nvPr/>
          </p:nvSpPr>
          <p:spPr>
            <a:xfrm>
              <a:off x="5906770" y="2267430"/>
              <a:ext cx="1445259" cy="636029"/>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022341" y="2320531"/>
              <a:ext cx="1445259" cy="63602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5.88%</a:t>
              </a:r>
              <a:endParaRPr lang="en-IN" altLang="zh-CN" sz="2400" dirty="0"/>
            </a:p>
          </p:txBody>
        </p:sp>
        <p:grpSp>
          <p:nvGrpSpPr>
            <p:cNvPr id="52" name="组合 51"/>
            <p:cNvGrpSpPr/>
            <p:nvPr/>
          </p:nvGrpSpPr>
          <p:grpSpPr>
            <a:xfrm>
              <a:off x="7774871" y="2031186"/>
              <a:ext cx="3365569" cy="1165394"/>
              <a:chOff x="837141" y="5517501"/>
              <a:chExt cx="4303971" cy="1165394"/>
            </a:xfrm>
          </p:grpSpPr>
          <p:sp>
            <p:nvSpPr>
              <p:cNvPr id="53" name="文本框 52"/>
              <p:cNvSpPr txBox="1"/>
              <p:nvPr>
                <p:custDataLst>
                  <p:tags r:id="rId3"/>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tx1"/>
                    </a:solidFill>
                    <a:latin typeface="Arial" panose="020B0604020202020204" pitchFamily="34" charset="0"/>
                    <a:cs typeface="+mj-cs"/>
                    <a:sym typeface="Arial" panose="020B0604020202020204" pitchFamily="34" charset="0"/>
                  </a:rPr>
                  <a:t>Highest</a:t>
                </a:r>
                <a:r>
                  <a:rPr lang="en-US" altLang="en-US" b="1" dirty="0">
                    <a:solidFill>
                      <a:schemeClr val="tx1"/>
                    </a:solidFill>
                    <a:latin typeface="Arial" panose="020B0604020202020204" pitchFamily="34" charset="0"/>
                    <a:cs typeface="+mj-cs"/>
                    <a:sym typeface="Arial" panose="020B0604020202020204" pitchFamily="34" charset="0"/>
                  </a:rPr>
                  <a:t> Flight Share</a:t>
                </a:r>
                <a:endParaRPr lang="en-US" altLang="en-US" b="1" dirty="0">
                  <a:solidFill>
                    <a:schemeClr val="tx1"/>
                  </a:solidFill>
                  <a:latin typeface="Arial" panose="020B0604020202020204" pitchFamily="34" charset="0"/>
                  <a:cs typeface="+mj-cs"/>
                  <a:sym typeface="Arial" panose="020B0604020202020204" pitchFamily="34" charset="0"/>
                </a:endParaRPr>
              </a:p>
            </p:txBody>
          </p:sp>
          <p:sp>
            <p:nvSpPr>
              <p:cNvPr id="63" name="文本框 62"/>
              <p:cNvSpPr txBox="1"/>
              <p:nvPr>
                <p:custDataLst>
                  <p:tags r:id="rId4"/>
                </p:custDataLst>
              </p:nvPr>
            </p:nvSpPr>
            <p:spPr>
              <a:xfrm>
                <a:off x="837141" y="5997871"/>
                <a:ext cx="4303971" cy="685024"/>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ATL accounted for nearly 6% of all flights across 628 airports.</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04" name="组合 103"/>
          <p:cNvGrpSpPr/>
          <p:nvPr>
            <p:custDataLst>
              <p:tags r:id="rId5"/>
            </p:custDataLst>
          </p:nvPr>
        </p:nvGrpSpPr>
        <p:grpSpPr>
          <a:xfrm>
            <a:off x="5906770" y="3196580"/>
            <a:ext cx="5233670" cy="1165394"/>
            <a:chOff x="5906770" y="2031186"/>
            <a:chExt cx="5233670" cy="1165394"/>
          </a:xfrm>
        </p:grpSpPr>
        <p:sp>
          <p:nvSpPr>
            <p:cNvPr id="105" name="矩形: 圆角 104"/>
            <p:cNvSpPr/>
            <p:nvPr/>
          </p:nvSpPr>
          <p:spPr>
            <a:xfrm>
              <a:off x="5906770" y="2267430"/>
              <a:ext cx="1445259" cy="636029"/>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p:cNvSpPr/>
            <p:nvPr/>
          </p:nvSpPr>
          <p:spPr>
            <a:xfrm>
              <a:off x="6022341" y="2320531"/>
              <a:ext cx="1445259" cy="63602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16.7%</a:t>
              </a:r>
              <a:endParaRPr lang="en-IN" altLang="zh-CN" sz="2400" dirty="0"/>
            </a:p>
          </p:txBody>
        </p:sp>
        <p:grpSp>
          <p:nvGrpSpPr>
            <p:cNvPr id="107" name="组合 106"/>
            <p:cNvGrpSpPr/>
            <p:nvPr/>
          </p:nvGrpSpPr>
          <p:grpSpPr>
            <a:xfrm>
              <a:off x="7774871" y="2031186"/>
              <a:ext cx="3365569" cy="1165394"/>
              <a:chOff x="837141" y="5517501"/>
              <a:chExt cx="4303971" cy="1165394"/>
            </a:xfrm>
          </p:grpSpPr>
          <p:sp>
            <p:nvSpPr>
              <p:cNvPr id="108" name="文本框 107"/>
              <p:cNvSpPr txBox="1"/>
              <p:nvPr>
                <p:custDataLst>
                  <p:tags r:id="rId6"/>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1"/>
                    </a:solidFill>
                    <a:latin typeface="Arial" panose="020B0604020202020204" pitchFamily="34" charset="0"/>
                    <a:cs typeface="+mj-cs"/>
                    <a:sym typeface="Arial" panose="020B0604020202020204" pitchFamily="34" charset="0"/>
                  </a:rPr>
                  <a:t>Highest Cancellation Rate</a:t>
                </a:r>
                <a:endParaRPr lang="en-IN" altLang="en-US" b="1" dirty="0">
                  <a:solidFill>
                    <a:schemeClr val="accent1"/>
                  </a:solidFill>
                  <a:latin typeface="Arial" panose="020B0604020202020204" pitchFamily="34" charset="0"/>
                  <a:cs typeface="+mj-cs"/>
                  <a:sym typeface="Arial" panose="020B0604020202020204" pitchFamily="34" charset="0"/>
                </a:endParaRPr>
              </a:p>
            </p:txBody>
          </p:sp>
          <p:sp>
            <p:nvSpPr>
              <p:cNvPr id="109" name="文本框 108"/>
              <p:cNvSpPr txBox="1"/>
              <p:nvPr>
                <p:custDataLst>
                  <p:tags r:id="rId7"/>
                </p:custDataLst>
              </p:nvPr>
            </p:nvSpPr>
            <p:spPr>
              <a:xfrm>
                <a:off x="837141" y="5997871"/>
                <a:ext cx="4303971" cy="685024"/>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ITH experienced a high cancellation rate compared to others.</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10" name="组合 109"/>
          <p:cNvGrpSpPr/>
          <p:nvPr>
            <p:custDataLst>
              <p:tags r:id="rId8"/>
            </p:custDataLst>
          </p:nvPr>
        </p:nvGrpSpPr>
        <p:grpSpPr>
          <a:xfrm>
            <a:off x="5906770" y="4361974"/>
            <a:ext cx="5233670" cy="1165394"/>
            <a:chOff x="5906770" y="2031186"/>
            <a:chExt cx="5233670" cy="1165394"/>
          </a:xfrm>
        </p:grpSpPr>
        <p:sp>
          <p:nvSpPr>
            <p:cNvPr id="111" name="矩形: 圆角 110"/>
            <p:cNvSpPr/>
            <p:nvPr/>
          </p:nvSpPr>
          <p:spPr>
            <a:xfrm>
              <a:off x="5906770" y="2267430"/>
              <a:ext cx="1445259" cy="636029"/>
            </a:xfrm>
            <a:prstGeom prst="roundRect">
              <a:avLst>
                <a:gd name="adj" fmla="val 500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圆角 111"/>
            <p:cNvSpPr/>
            <p:nvPr/>
          </p:nvSpPr>
          <p:spPr>
            <a:xfrm>
              <a:off x="6022341" y="2320531"/>
              <a:ext cx="1445259" cy="63602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166 min</a:t>
              </a:r>
              <a:endParaRPr lang="en-IN" altLang="zh-CN" sz="2400" dirty="0"/>
            </a:p>
          </p:txBody>
        </p:sp>
        <p:grpSp>
          <p:nvGrpSpPr>
            <p:cNvPr id="113" name="组合 112"/>
            <p:cNvGrpSpPr/>
            <p:nvPr/>
          </p:nvGrpSpPr>
          <p:grpSpPr>
            <a:xfrm>
              <a:off x="7774871" y="2031186"/>
              <a:ext cx="3365569" cy="1165394"/>
              <a:chOff x="837141" y="5517501"/>
              <a:chExt cx="4303971" cy="1165394"/>
            </a:xfrm>
          </p:grpSpPr>
          <p:sp>
            <p:nvSpPr>
              <p:cNvPr id="114" name="文本框 113"/>
              <p:cNvSpPr txBox="1"/>
              <p:nvPr>
                <p:custDataLst>
                  <p:tags r:id="rId9"/>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4"/>
                    </a:solidFill>
                    <a:latin typeface="Arial" panose="020B0604020202020204" pitchFamily="34" charset="0"/>
                    <a:cs typeface="+mj-cs"/>
                    <a:sym typeface="Arial" panose="020B0604020202020204" pitchFamily="34" charset="0"/>
                  </a:rPr>
                  <a:t>Departure / Arrival delay</a:t>
                </a:r>
                <a:endParaRPr lang="en-IN" altLang="en-US" b="1" dirty="0">
                  <a:solidFill>
                    <a:schemeClr val="accent4"/>
                  </a:solidFill>
                  <a:latin typeface="Arial" panose="020B0604020202020204" pitchFamily="34" charset="0"/>
                  <a:cs typeface="+mj-cs"/>
                  <a:sym typeface="Arial" panose="020B0604020202020204" pitchFamily="34" charset="0"/>
                </a:endParaRPr>
              </a:p>
            </p:txBody>
          </p:sp>
          <p:sp>
            <p:nvSpPr>
              <p:cNvPr id="115" name="文本框 114"/>
              <p:cNvSpPr txBox="1"/>
              <p:nvPr>
                <p:custDataLst>
                  <p:tags r:id="rId10"/>
                </p:custDataLst>
              </p:nvPr>
            </p:nvSpPr>
            <p:spPr>
              <a:xfrm>
                <a:off x="837141" y="5997871"/>
                <a:ext cx="4303971" cy="685024"/>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At airport '11587,' departure delays surpassed arrival delays by 166.06.</a:t>
                </a:r>
                <a:endParaRPr lang="en-US" altLang="en-US" dirty="0">
                  <a:solidFill>
                    <a:schemeClr val="tx1"/>
                  </a:solidFill>
                  <a:latin typeface="Arial" panose="020B0604020202020204" pitchFamily="34" charset="0"/>
                  <a:sym typeface="Arial" panose="020B0604020202020204" pitchFamily="34" charset="0"/>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740"/>
            <a:ext cx="6486525" cy="58991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Dashboard Overview</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020"/>
            <a:ext cx="13226415" cy="636270"/>
          </a:xfrm>
          <a:prstGeom prst="rect">
            <a:avLst/>
          </a:prstGeom>
        </p:spPr>
        <p:txBody>
          <a:bodyPr wrap="none">
            <a:noAutofit/>
          </a:bodyPr>
          <a:lstStyle/>
          <a:p>
            <a:pPr algn="l"/>
            <a:r>
              <a:rPr lang="en-US" altLang="en-US" dirty="0">
                <a:solidFill>
                  <a:schemeClr val="tx2"/>
                </a:solidFill>
              </a:rPr>
              <a:t>Comprehensive Time of Day Delay Analysis in Airlines</a:t>
            </a:r>
            <a:endParaRPr lang="en-US" altLang="en-US" dirty="0">
              <a:solidFill>
                <a:schemeClr val="tx2"/>
              </a:solidFill>
            </a:endParaRPr>
          </a:p>
        </p:txBody>
      </p:sp>
      <p:graphicFrame>
        <p:nvGraphicFramePr>
          <p:cNvPr id="6" name="图表 5"/>
          <p:cNvGraphicFramePr/>
          <p:nvPr/>
        </p:nvGraphicFramePr>
        <p:xfrm>
          <a:off x="-30480" y="1811684"/>
          <a:ext cx="6052821" cy="4035214"/>
        </p:xfrm>
        <a:graphic>
          <a:graphicData uri="http://schemas.openxmlformats.org/drawingml/2006/chart">
            <c:chart xmlns:c="http://schemas.openxmlformats.org/drawingml/2006/chart" xmlns:r="http://schemas.openxmlformats.org/officeDocument/2006/relationships" r:id="rId1"/>
          </a:graphicData>
        </a:graphic>
      </p:graphicFrame>
      <p:sp>
        <p:nvSpPr>
          <p:cNvPr id="50" name="文本占位符 2"/>
          <p:cNvSpPr txBox="1"/>
          <p:nvPr/>
        </p:nvSpPr>
        <p:spPr>
          <a:xfrm>
            <a:off x="2131221" y="3043553"/>
            <a:ext cx="1729418" cy="107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dirty="0">
                <a:solidFill>
                  <a:schemeClr val="accent2"/>
                </a:solidFill>
                <a:sym typeface="+mn-lt"/>
              </a:rPr>
              <a:t>Investigating flight delays and performance metrics across different times of day</a:t>
            </a:r>
            <a:endParaRPr lang="en-US" altLang="en-US" sz="2000" dirty="0">
              <a:solidFill>
                <a:schemeClr val="accent2"/>
              </a:solidFill>
              <a:sym typeface="+mn-lt"/>
            </a:endParaRPr>
          </a:p>
        </p:txBody>
      </p:sp>
      <p:grpSp>
        <p:nvGrpSpPr>
          <p:cNvPr id="8" name="组合 7"/>
          <p:cNvGrpSpPr/>
          <p:nvPr>
            <p:custDataLst>
              <p:tags r:id="rId2"/>
            </p:custDataLst>
          </p:nvPr>
        </p:nvGrpSpPr>
        <p:grpSpPr>
          <a:xfrm>
            <a:off x="5906770" y="2031186"/>
            <a:ext cx="5233670" cy="1165394"/>
            <a:chOff x="5906770" y="2031186"/>
            <a:chExt cx="5233670" cy="1165394"/>
          </a:xfrm>
        </p:grpSpPr>
        <p:sp>
          <p:nvSpPr>
            <p:cNvPr id="51" name="矩形: 圆角 50"/>
            <p:cNvSpPr/>
            <p:nvPr/>
          </p:nvSpPr>
          <p:spPr>
            <a:xfrm>
              <a:off x="5906770" y="2267430"/>
              <a:ext cx="1445259" cy="636029"/>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022341" y="2320531"/>
              <a:ext cx="1445259" cy="63602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41.53%</a:t>
              </a:r>
              <a:endParaRPr lang="en-IN" altLang="zh-CN" sz="2400" dirty="0"/>
            </a:p>
          </p:txBody>
        </p:sp>
        <p:grpSp>
          <p:nvGrpSpPr>
            <p:cNvPr id="52" name="组合 51"/>
            <p:cNvGrpSpPr/>
            <p:nvPr/>
          </p:nvGrpSpPr>
          <p:grpSpPr>
            <a:xfrm>
              <a:off x="7774871" y="2031186"/>
              <a:ext cx="3365569" cy="1165394"/>
              <a:chOff x="837141" y="5517501"/>
              <a:chExt cx="4303971" cy="1165394"/>
            </a:xfrm>
          </p:grpSpPr>
          <p:sp>
            <p:nvSpPr>
              <p:cNvPr id="53" name="文本框 52"/>
              <p:cNvSpPr txBox="1"/>
              <p:nvPr>
                <p:custDataLst>
                  <p:tags r:id="rId3"/>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tx1"/>
                    </a:solidFill>
                    <a:latin typeface="Arial" panose="020B0604020202020204" pitchFamily="34" charset="0"/>
                    <a:cs typeface="+mj-cs"/>
                    <a:sym typeface="Arial" panose="020B0604020202020204" pitchFamily="34" charset="0"/>
                  </a:rPr>
                  <a:t>Highest</a:t>
                </a:r>
                <a:r>
                  <a:rPr lang="en-US" altLang="en-US" b="1" dirty="0">
                    <a:solidFill>
                      <a:schemeClr val="tx1"/>
                    </a:solidFill>
                    <a:latin typeface="Arial" panose="020B0604020202020204" pitchFamily="34" charset="0"/>
                    <a:cs typeface="+mj-cs"/>
                    <a:sym typeface="Arial" panose="020B0604020202020204" pitchFamily="34" charset="0"/>
                  </a:rPr>
                  <a:t> Flight Share</a:t>
                </a:r>
                <a:endParaRPr lang="en-US" altLang="en-US" b="1" dirty="0">
                  <a:solidFill>
                    <a:schemeClr val="tx1"/>
                  </a:solidFill>
                  <a:latin typeface="Arial" panose="020B0604020202020204" pitchFamily="34" charset="0"/>
                  <a:cs typeface="+mj-cs"/>
                  <a:sym typeface="Arial" panose="020B0604020202020204" pitchFamily="34" charset="0"/>
                </a:endParaRPr>
              </a:p>
            </p:txBody>
          </p:sp>
          <p:sp>
            <p:nvSpPr>
              <p:cNvPr id="63" name="文本框 62"/>
              <p:cNvSpPr txBox="1"/>
              <p:nvPr>
                <p:custDataLst>
                  <p:tags r:id="rId4"/>
                </p:custDataLst>
              </p:nvPr>
            </p:nvSpPr>
            <p:spPr>
              <a:xfrm>
                <a:off x="837141" y="5997871"/>
                <a:ext cx="4303971" cy="685024"/>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MORNING flights accounted for 41.53% of total flights, indicating peak operational times.</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04" name="组合 103"/>
          <p:cNvGrpSpPr/>
          <p:nvPr>
            <p:custDataLst>
              <p:tags r:id="rId5"/>
            </p:custDataLst>
          </p:nvPr>
        </p:nvGrpSpPr>
        <p:grpSpPr>
          <a:xfrm>
            <a:off x="5906770" y="3196580"/>
            <a:ext cx="5233670" cy="1165394"/>
            <a:chOff x="5906770" y="2031186"/>
            <a:chExt cx="5233670" cy="1165394"/>
          </a:xfrm>
        </p:grpSpPr>
        <p:sp>
          <p:nvSpPr>
            <p:cNvPr id="105" name="矩形: 圆角 104"/>
            <p:cNvSpPr/>
            <p:nvPr/>
          </p:nvSpPr>
          <p:spPr>
            <a:xfrm>
              <a:off x="5906770" y="2267430"/>
              <a:ext cx="1445259" cy="636029"/>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p:cNvSpPr/>
            <p:nvPr/>
          </p:nvSpPr>
          <p:spPr>
            <a:xfrm>
              <a:off x="6022341" y="2320531"/>
              <a:ext cx="1445259" cy="63602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&gt;2%</a:t>
              </a:r>
              <a:endParaRPr lang="en-IN" altLang="zh-CN" sz="2400" dirty="0"/>
            </a:p>
          </p:txBody>
        </p:sp>
        <p:grpSp>
          <p:nvGrpSpPr>
            <p:cNvPr id="107" name="组合 106"/>
            <p:cNvGrpSpPr/>
            <p:nvPr/>
          </p:nvGrpSpPr>
          <p:grpSpPr>
            <a:xfrm>
              <a:off x="7774871" y="2031186"/>
              <a:ext cx="3365569" cy="1165394"/>
              <a:chOff x="837141" y="5517501"/>
              <a:chExt cx="4303971" cy="1165394"/>
            </a:xfrm>
          </p:grpSpPr>
          <p:sp>
            <p:nvSpPr>
              <p:cNvPr id="108" name="文本框 107"/>
              <p:cNvSpPr txBox="1"/>
              <p:nvPr>
                <p:custDataLst>
                  <p:tags r:id="rId6"/>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1"/>
                    </a:solidFill>
                    <a:latin typeface="Arial" panose="020B0604020202020204" pitchFamily="34" charset="0"/>
                    <a:cs typeface="+mj-cs"/>
                    <a:sym typeface="Arial" panose="020B0604020202020204" pitchFamily="34" charset="0"/>
                  </a:rPr>
                  <a:t>Highest Cancellation Rate</a:t>
                </a:r>
                <a:endParaRPr lang="en-IN" altLang="en-US" b="1" dirty="0">
                  <a:solidFill>
                    <a:schemeClr val="accent1"/>
                  </a:solidFill>
                  <a:latin typeface="Arial" panose="020B0604020202020204" pitchFamily="34" charset="0"/>
                  <a:cs typeface="+mj-cs"/>
                  <a:sym typeface="Arial" panose="020B0604020202020204" pitchFamily="34" charset="0"/>
                </a:endParaRPr>
              </a:p>
            </p:txBody>
          </p:sp>
          <p:sp>
            <p:nvSpPr>
              <p:cNvPr id="109" name="文本框 108"/>
              <p:cNvSpPr txBox="1"/>
              <p:nvPr>
                <p:custDataLst>
                  <p:tags r:id="rId7"/>
                </p:custDataLst>
              </p:nvPr>
            </p:nvSpPr>
            <p:spPr>
              <a:xfrm>
                <a:off x="837141" y="5997871"/>
                <a:ext cx="4303971" cy="685024"/>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The cancellation rate in the EVENING exceeded 2%, higher than other times of day.</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10" name="组合 109"/>
          <p:cNvGrpSpPr/>
          <p:nvPr>
            <p:custDataLst>
              <p:tags r:id="rId8"/>
            </p:custDataLst>
          </p:nvPr>
        </p:nvGrpSpPr>
        <p:grpSpPr>
          <a:xfrm>
            <a:off x="5906770" y="4361974"/>
            <a:ext cx="5233670" cy="1165394"/>
            <a:chOff x="5906770" y="2031186"/>
            <a:chExt cx="5233670" cy="1165394"/>
          </a:xfrm>
        </p:grpSpPr>
        <p:sp>
          <p:nvSpPr>
            <p:cNvPr id="111" name="矩形: 圆角 110"/>
            <p:cNvSpPr/>
            <p:nvPr/>
          </p:nvSpPr>
          <p:spPr>
            <a:xfrm>
              <a:off x="5906770" y="2267430"/>
              <a:ext cx="1445259" cy="636029"/>
            </a:xfrm>
            <a:prstGeom prst="roundRect">
              <a:avLst>
                <a:gd name="adj" fmla="val 500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圆角 111"/>
            <p:cNvSpPr/>
            <p:nvPr/>
          </p:nvSpPr>
          <p:spPr>
            <a:xfrm>
              <a:off x="6022341" y="2320531"/>
              <a:ext cx="1445259" cy="63602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+ve</a:t>
              </a:r>
              <a:endParaRPr lang="en-IN" altLang="zh-CN" sz="2400" dirty="0"/>
            </a:p>
          </p:txBody>
        </p:sp>
        <p:grpSp>
          <p:nvGrpSpPr>
            <p:cNvPr id="113" name="组合 112"/>
            <p:cNvGrpSpPr/>
            <p:nvPr/>
          </p:nvGrpSpPr>
          <p:grpSpPr>
            <a:xfrm>
              <a:off x="7774871" y="2031186"/>
              <a:ext cx="3365569" cy="1165394"/>
              <a:chOff x="837141" y="5517501"/>
              <a:chExt cx="4303971" cy="1165394"/>
            </a:xfrm>
          </p:grpSpPr>
          <p:sp>
            <p:nvSpPr>
              <p:cNvPr id="114" name="文本框 113"/>
              <p:cNvSpPr txBox="1"/>
              <p:nvPr>
                <p:custDataLst>
                  <p:tags r:id="rId9"/>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4"/>
                    </a:solidFill>
                    <a:latin typeface="Arial" panose="020B0604020202020204" pitchFamily="34" charset="0"/>
                    <a:cs typeface="+mj-cs"/>
                    <a:sym typeface="Arial" panose="020B0604020202020204" pitchFamily="34" charset="0"/>
                  </a:rPr>
                  <a:t>Departure / Arrival delay</a:t>
                </a:r>
                <a:endParaRPr lang="en-IN" altLang="en-US" b="1" dirty="0">
                  <a:solidFill>
                    <a:schemeClr val="accent4"/>
                  </a:solidFill>
                  <a:latin typeface="Arial" panose="020B0604020202020204" pitchFamily="34" charset="0"/>
                  <a:cs typeface="+mj-cs"/>
                  <a:sym typeface="Arial" panose="020B0604020202020204" pitchFamily="34" charset="0"/>
                </a:endParaRPr>
              </a:p>
            </p:txBody>
          </p:sp>
          <p:sp>
            <p:nvSpPr>
              <p:cNvPr id="115" name="文本框 114"/>
              <p:cNvSpPr txBox="1"/>
              <p:nvPr>
                <p:custDataLst>
                  <p:tags r:id="rId10"/>
                </p:custDataLst>
              </p:nvPr>
            </p:nvSpPr>
            <p:spPr>
              <a:xfrm>
                <a:off x="837141" y="5997871"/>
                <a:ext cx="4303971" cy="685024"/>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There is a positive correlation between Average Arrival Delay and Average Departure Delay across all times.</a:t>
                </a:r>
                <a:endParaRPr lang="en-US" altLang="en-US" dirty="0">
                  <a:solidFill>
                    <a:schemeClr val="tx1"/>
                  </a:solidFill>
                  <a:latin typeface="Arial" panose="020B0604020202020204" pitchFamily="34" charset="0"/>
                  <a:sym typeface="Arial" panose="020B0604020202020204" pitchFamily="34" charset="0"/>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740"/>
            <a:ext cx="6486525" cy="58991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Dashboard Overview</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020"/>
            <a:ext cx="13226415" cy="636270"/>
          </a:xfrm>
          <a:prstGeom prst="rect">
            <a:avLst/>
          </a:prstGeom>
        </p:spPr>
        <p:txBody>
          <a:bodyPr wrap="none">
            <a:noAutofit/>
          </a:bodyPr>
          <a:lstStyle/>
          <a:p>
            <a:pPr algn="l"/>
            <a:r>
              <a:rPr lang="en-US" altLang="en-US" dirty="0">
                <a:solidFill>
                  <a:schemeClr val="tx2"/>
                </a:solidFill>
              </a:rPr>
              <a:t>Comprehensive Airline Performance Analysis</a:t>
            </a:r>
            <a:endParaRPr lang="en-US" altLang="en-US" dirty="0">
              <a:solidFill>
                <a:schemeClr val="tx2"/>
              </a:solidFill>
            </a:endParaRPr>
          </a:p>
        </p:txBody>
      </p:sp>
      <p:graphicFrame>
        <p:nvGraphicFramePr>
          <p:cNvPr id="6" name="图表 5"/>
          <p:cNvGraphicFramePr/>
          <p:nvPr/>
        </p:nvGraphicFramePr>
        <p:xfrm>
          <a:off x="-30480" y="1811684"/>
          <a:ext cx="6052821" cy="4035214"/>
        </p:xfrm>
        <a:graphic>
          <a:graphicData uri="http://schemas.openxmlformats.org/drawingml/2006/chart">
            <c:chart xmlns:c="http://schemas.openxmlformats.org/drawingml/2006/chart" xmlns:r="http://schemas.openxmlformats.org/officeDocument/2006/relationships" r:id="rId1"/>
          </a:graphicData>
        </a:graphic>
      </p:graphicFrame>
      <p:sp>
        <p:nvSpPr>
          <p:cNvPr id="50" name="文本占位符 2"/>
          <p:cNvSpPr txBox="1"/>
          <p:nvPr/>
        </p:nvSpPr>
        <p:spPr>
          <a:xfrm>
            <a:off x="2131221" y="3043553"/>
            <a:ext cx="1729418" cy="10782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en-US" sz="2000" dirty="0">
                <a:solidFill>
                  <a:schemeClr val="accent2"/>
                </a:solidFill>
                <a:sym typeface="+mn-lt"/>
              </a:rPr>
              <a:t>A thorough examination of flight statistics and delays across major airlines</a:t>
            </a:r>
            <a:endParaRPr lang="en-US" altLang="en-US" sz="2000" dirty="0">
              <a:solidFill>
                <a:schemeClr val="accent2"/>
              </a:solidFill>
              <a:sym typeface="+mn-lt"/>
            </a:endParaRPr>
          </a:p>
        </p:txBody>
      </p:sp>
      <p:grpSp>
        <p:nvGrpSpPr>
          <p:cNvPr id="8" name="组合 7"/>
          <p:cNvGrpSpPr/>
          <p:nvPr>
            <p:custDataLst>
              <p:tags r:id="rId2"/>
            </p:custDataLst>
          </p:nvPr>
        </p:nvGrpSpPr>
        <p:grpSpPr>
          <a:xfrm>
            <a:off x="5906770" y="2031186"/>
            <a:ext cx="5233670" cy="1165394"/>
            <a:chOff x="5906770" y="2031186"/>
            <a:chExt cx="5233670" cy="1165394"/>
          </a:xfrm>
        </p:grpSpPr>
        <p:sp>
          <p:nvSpPr>
            <p:cNvPr id="51" name="矩形: 圆角 50"/>
            <p:cNvSpPr/>
            <p:nvPr/>
          </p:nvSpPr>
          <p:spPr>
            <a:xfrm>
              <a:off x="5906770" y="2267430"/>
              <a:ext cx="1445259" cy="636029"/>
            </a:xfrm>
            <a:prstGeom prst="roundRect">
              <a:avLst>
                <a:gd name="adj" fmla="val 50000"/>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a:off x="6022341" y="2320531"/>
              <a:ext cx="1445259" cy="63602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21.66%</a:t>
              </a:r>
              <a:endParaRPr lang="en-IN" altLang="zh-CN" sz="2400" dirty="0"/>
            </a:p>
          </p:txBody>
        </p:sp>
        <p:grpSp>
          <p:nvGrpSpPr>
            <p:cNvPr id="52" name="组合 51"/>
            <p:cNvGrpSpPr/>
            <p:nvPr/>
          </p:nvGrpSpPr>
          <p:grpSpPr>
            <a:xfrm>
              <a:off x="7774871" y="2031186"/>
              <a:ext cx="3365569" cy="1165394"/>
              <a:chOff x="837141" y="5517501"/>
              <a:chExt cx="4303971" cy="1165394"/>
            </a:xfrm>
          </p:grpSpPr>
          <p:sp>
            <p:nvSpPr>
              <p:cNvPr id="53" name="文本框 52"/>
              <p:cNvSpPr txBox="1"/>
              <p:nvPr>
                <p:custDataLst>
                  <p:tags r:id="rId3"/>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tx1"/>
                    </a:solidFill>
                    <a:latin typeface="Arial" panose="020B0604020202020204" pitchFamily="34" charset="0"/>
                    <a:cs typeface="+mj-cs"/>
                    <a:sym typeface="Arial" panose="020B0604020202020204" pitchFamily="34" charset="0"/>
                  </a:rPr>
                  <a:t>Highest</a:t>
                </a:r>
                <a:r>
                  <a:rPr lang="en-US" altLang="en-US" b="1" dirty="0">
                    <a:solidFill>
                      <a:schemeClr val="tx1"/>
                    </a:solidFill>
                    <a:latin typeface="Arial" panose="020B0604020202020204" pitchFamily="34" charset="0"/>
                    <a:cs typeface="+mj-cs"/>
                    <a:sym typeface="Arial" panose="020B0604020202020204" pitchFamily="34" charset="0"/>
                  </a:rPr>
                  <a:t> Flight Share</a:t>
                </a:r>
                <a:endParaRPr lang="en-US" altLang="en-US" b="1" dirty="0">
                  <a:solidFill>
                    <a:schemeClr val="tx1"/>
                  </a:solidFill>
                  <a:latin typeface="Arial" panose="020B0604020202020204" pitchFamily="34" charset="0"/>
                  <a:cs typeface="+mj-cs"/>
                  <a:sym typeface="Arial" panose="020B0604020202020204" pitchFamily="34" charset="0"/>
                </a:endParaRPr>
              </a:p>
            </p:txBody>
          </p:sp>
          <p:sp>
            <p:nvSpPr>
              <p:cNvPr id="63" name="文本框 62"/>
              <p:cNvSpPr txBox="1"/>
              <p:nvPr>
                <p:custDataLst>
                  <p:tags r:id="rId4"/>
                </p:custDataLst>
              </p:nvPr>
            </p:nvSpPr>
            <p:spPr>
              <a:xfrm>
                <a:off x="837141" y="5997871"/>
                <a:ext cx="4303971" cy="685024"/>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WN accounted for 21.66% of total flights, showcasing its dominance in the market.</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04" name="组合 103"/>
          <p:cNvGrpSpPr/>
          <p:nvPr>
            <p:custDataLst>
              <p:tags r:id="rId5"/>
            </p:custDataLst>
          </p:nvPr>
        </p:nvGrpSpPr>
        <p:grpSpPr>
          <a:xfrm>
            <a:off x="5906770" y="3196580"/>
            <a:ext cx="5233670" cy="1165394"/>
            <a:chOff x="5906770" y="2031186"/>
            <a:chExt cx="5233670" cy="1165394"/>
          </a:xfrm>
        </p:grpSpPr>
        <p:sp>
          <p:nvSpPr>
            <p:cNvPr id="105" name="矩形: 圆角 104"/>
            <p:cNvSpPr/>
            <p:nvPr/>
          </p:nvSpPr>
          <p:spPr>
            <a:xfrm>
              <a:off x="5906770" y="2267430"/>
              <a:ext cx="1445259" cy="636029"/>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p:cNvSpPr/>
            <p:nvPr/>
          </p:nvSpPr>
          <p:spPr>
            <a:xfrm>
              <a:off x="6022341" y="2320531"/>
              <a:ext cx="1445259" cy="63602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5.6%</a:t>
              </a:r>
              <a:endParaRPr lang="en-IN" altLang="zh-CN" sz="2400" dirty="0"/>
            </a:p>
          </p:txBody>
        </p:sp>
        <p:grpSp>
          <p:nvGrpSpPr>
            <p:cNvPr id="107" name="组合 106"/>
            <p:cNvGrpSpPr/>
            <p:nvPr/>
          </p:nvGrpSpPr>
          <p:grpSpPr>
            <a:xfrm>
              <a:off x="7774871" y="2031186"/>
              <a:ext cx="3365569" cy="1165394"/>
              <a:chOff x="837141" y="5517501"/>
              <a:chExt cx="4303971" cy="1165394"/>
            </a:xfrm>
          </p:grpSpPr>
          <p:sp>
            <p:nvSpPr>
              <p:cNvPr id="108" name="文本框 107"/>
              <p:cNvSpPr txBox="1"/>
              <p:nvPr>
                <p:custDataLst>
                  <p:tags r:id="rId6"/>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1"/>
                    </a:solidFill>
                    <a:latin typeface="Arial" panose="020B0604020202020204" pitchFamily="34" charset="0"/>
                    <a:cs typeface="+mj-cs"/>
                    <a:sym typeface="Arial" panose="020B0604020202020204" pitchFamily="34" charset="0"/>
                  </a:rPr>
                  <a:t>Highest Cancellation Rate</a:t>
                </a:r>
                <a:endParaRPr lang="en-IN" altLang="en-US" b="1" dirty="0">
                  <a:solidFill>
                    <a:schemeClr val="accent1"/>
                  </a:solidFill>
                  <a:latin typeface="Arial" panose="020B0604020202020204" pitchFamily="34" charset="0"/>
                  <a:cs typeface="+mj-cs"/>
                  <a:sym typeface="Arial" panose="020B0604020202020204" pitchFamily="34" charset="0"/>
                </a:endParaRPr>
              </a:p>
            </p:txBody>
          </p:sp>
          <p:sp>
            <p:nvSpPr>
              <p:cNvPr id="109" name="文本框 108"/>
              <p:cNvSpPr txBox="1"/>
              <p:nvPr>
                <p:custDataLst>
                  <p:tags r:id="rId7"/>
                </p:custDataLst>
              </p:nvPr>
            </p:nvSpPr>
            <p:spPr>
              <a:xfrm>
                <a:off x="837141" y="5997871"/>
                <a:ext cx="4303971" cy="685024"/>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MQ (American Eagle Airlines) recorded the highest cancellation rate at 5.9%, indicating operational challenges.</a:t>
                </a:r>
                <a:endParaRPr lang="en-US" altLang="en-US" dirty="0">
                  <a:solidFill>
                    <a:schemeClr val="tx1"/>
                  </a:solidFill>
                  <a:latin typeface="Arial" panose="020B0604020202020204" pitchFamily="34" charset="0"/>
                  <a:sym typeface="Arial" panose="020B0604020202020204" pitchFamily="34" charset="0"/>
                </a:endParaRPr>
              </a:p>
            </p:txBody>
          </p:sp>
        </p:grpSp>
      </p:grpSp>
      <p:grpSp>
        <p:nvGrpSpPr>
          <p:cNvPr id="110" name="组合 109"/>
          <p:cNvGrpSpPr/>
          <p:nvPr>
            <p:custDataLst>
              <p:tags r:id="rId8"/>
            </p:custDataLst>
          </p:nvPr>
        </p:nvGrpSpPr>
        <p:grpSpPr>
          <a:xfrm>
            <a:off x="5906770" y="4361974"/>
            <a:ext cx="5233670" cy="1165394"/>
            <a:chOff x="5906770" y="2031186"/>
            <a:chExt cx="5233670" cy="1165394"/>
          </a:xfrm>
        </p:grpSpPr>
        <p:sp>
          <p:nvSpPr>
            <p:cNvPr id="111" name="矩形: 圆角 110"/>
            <p:cNvSpPr/>
            <p:nvPr/>
          </p:nvSpPr>
          <p:spPr>
            <a:xfrm>
              <a:off x="5906770" y="2267430"/>
              <a:ext cx="1445259" cy="636029"/>
            </a:xfrm>
            <a:prstGeom prst="roundRect">
              <a:avLst>
                <a:gd name="adj" fmla="val 500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圆角 111"/>
            <p:cNvSpPr/>
            <p:nvPr/>
          </p:nvSpPr>
          <p:spPr>
            <a:xfrm>
              <a:off x="6022341" y="2320531"/>
              <a:ext cx="1445259" cy="636029"/>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zh-CN" sz="2400" dirty="0"/>
                <a:t>7.6 min</a:t>
              </a:r>
              <a:endParaRPr lang="en-IN" altLang="zh-CN" sz="2400" dirty="0"/>
            </a:p>
          </p:txBody>
        </p:sp>
        <p:grpSp>
          <p:nvGrpSpPr>
            <p:cNvPr id="113" name="组合 112"/>
            <p:cNvGrpSpPr/>
            <p:nvPr/>
          </p:nvGrpSpPr>
          <p:grpSpPr>
            <a:xfrm>
              <a:off x="7774871" y="2031186"/>
              <a:ext cx="3365569" cy="1165394"/>
              <a:chOff x="837141" y="5517501"/>
              <a:chExt cx="4303971" cy="1165394"/>
            </a:xfrm>
          </p:grpSpPr>
          <p:sp>
            <p:nvSpPr>
              <p:cNvPr id="114" name="文本框 113"/>
              <p:cNvSpPr txBox="1"/>
              <p:nvPr>
                <p:custDataLst>
                  <p:tags r:id="rId9"/>
                </p:custDataLst>
              </p:nvPr>
            </p:nvSpPr>
            <p:spPr>
              <a:xfrm>
                <a:off x="837141" y="5517501"/>
                <a:ext cx="3894696" cy="480369"/>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b="1" dirty="0">
                    <a:solidFill>
                      <a:schemeClr val="accent4"/>
                    </a:solidFill>
                    <a:latin typeface="Arial" panose="020B0604020202020204" pitchFamily="34" charset="0"/>
                    <a:cs typeface="+mj-cs"/>
                    <a:sym typeface="Arial" panose="020B0604020202020204" pitchFamily="34" charset="0"/>
                  </a:rPr>
                  <a:t>Departure / Arrival delay</a:t>
                </a:r>
                <a:endParaRPr lang="en-IN" altLang="en-US" b="1" dirty="0">
                  <a:solidFill>
                    <a:schemeClr val="accent4"/>
                  </a:solidFill>
                  <a:latin typeface="Arial" panose="020B0604020202020204" pitchFamily="34" charset="0"/>
                  <a:cs typeface="+mj-cs"/>
                  <a:sym typeface="Arial" panose="020B0604020202020204" pitchFamily="34" charset="0"/>
                </a:endParaRPr>
              </a:p>
            </p:txBody>
          </p:sp>
          <p:sp>
            <p:nvSpPr>
              <p:cNvPr id="115" name="文本框 114"/>
              <p:cNvSpPr txBox="1"/>
              <p:nvPr>
                <p:custDataLst>
                  <p:tags r:id="rId10"/>
                </p:custDataLst>
              </p:nvPr>
            </p:nvSpPr>
            <p:spPr>
              <a:xfrm>
                <a:off x="837141" y="5997871"/>
                <a:ext cx="4303971" cy="685024"/>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l"/>
                <a:r>
                  <a:rPr lang="en-US" altLang="en-US" dirty="0">
                    <a:solidFill>
                      <a:schemeClr val="tx1"/>
                    </a:solidFill>
                    <a:latin typeface="Arial" panose="020B0604020202020204" pitchFamily="34" charset="0"/>
                    <a:sym typeface="Arial" panose="020B0604020202020204" pitchFamily="34" charset="0"/>
                  </a:rPr>
                  <a:t>UA (United Airlines) showed a divergence of 7.62 minutes with arrival delays exceeding departure delays..</a:t>
                </a:r>
                <a:endParaRPr lang="en-US" altLang="en-US" dirty="0">
                  <a:solidFill>
                    <a:schemeClr val="tx1"/>
                  </a:solidFill>
                  <a:latin typeface="Arial" panose="020B0604020202020204" pitchFamily="34" charset="0"/>
                  <a:sym typeface="Arial" panose="020B0604020202020204" pitchFamily="34" charset="0"/>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custDataLst>
              <p:tags r:id="rId2"/>
            </p:custDataLst>
          </p:nvPr>
        </p:nvGraphicFramePr>
        <p:xfrm>
          <a:off x="5867400" y="1376680"/>
          <a:ext cx="5709920" cy="4835525"/>
        </p:xfrm>
        <a:graphic>
          <a:graphicData uri="http://schemas.openxmlformats.org/drawingml/2006/chart">
            <c:chart xmlns:c="http://schemas.openxmlformats.org/drawingml/2006/chart" xmlns:r="http://schemas.openxmlformats.org/officeDocument/2006/relationships" r:id="rId1"/>
          </a:graphicData>
        </a:graphic>
      </p:graphicFrame>
      <p:sp>
        <p:nvSpPr>
          <p:cNvPr id="10" name="标题 9"/>
          <p:cNvSpPr>
            <a:spLocks noGrp="1"/>
          </p:cNvSpPr>
          <p:nvPr>
            <p:ph type="title"/>
            <p:custDataLst>
              <p:tags r:id="rId3"/>
            </p:custDataLst>
          </p:nvPr>
        </p:nvSpPr>
        <p:spPr>
          <a:xfrm>
            <a:off x="612000" y="337255"/>
            <a:ext cx="10800000" cy="705600"/>
          </a:xfrm>
        </p:spPr>
        <p:txBody>
          <a:bodyPr wrap="square">
            <a:normAutofit/>
          </a:bodyPr>
          <a:lstStyle/>
          <a:p>
            <a:r>
              <a:rPr lang="en-US" altLang="en-US" spc="0" dirty="0">
                <a:latin typeface="+mj-lt"/>
              </a:rPr>
              <a:t>Distribution of Cancellation Reasons</a:t>
            </a:r>
            <a:endParaRPr lang="en-US" altLang="en-US" spc="0" dirty="0">
              <a:latin typeface="+mj-lt"/>
            </a:endParaRPr>
          </a:p>
        </p:txBody>
      </p:sp>
      <p:sp>
        <p:nvSpPr>
          <p:cNvPr id="9" name="圆角矩形 13"/>
          <p:cNvSpPr/>
          <p:nvPr>
            <p:custDataLst>
              <p:tags r:id="rId4"/>
            </p:custDataLst>
          </p:nvPr>
        </p:nvSpPr>
        <p:spPr>
          <a:xfrm>
            <a:off x="635172" y="1602197"/>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fontScale="90000"/>
          </a:bodyPr>
          <a:p>
            <a:pPr algn="ctr">
              <a:spcBef>
                <a:spcPct val="0"/>
              </a:spcBef>
              <a:spcAft>
                <a:spcPct val="0"/>
              </a:spcAft>
            </a:pPr>
            <a:r>
              <a:rPr lang="en-IN" altLang="en-US" b="1">
                <a:solidFill>
                  <a:schemeClr val="lt1">
                    <a:lumMod val="100000"/>
                  </a:schemeClr>
                </a:solidFill>
                <a:latin typeface="+mj-lt"/>
                <a:sym typeface="+mn-ea"/>
              </a:rPr>
              <a:t>Cancellation Reason</a:t>
            </a:r>
            <a:endParaRPr lang="en-IN" altLang="en-US" b="1">
              <a:solidFill>
                <a:schemeClr val="lt1">
                  <a:lumMod val="100000"/>
                </a:schemeClr>
              </a:solidFill>
              <a:latin typeface="+mj-lt"/>
              <a:sym typeface="+mn-ea"/>
            </a:endParaRPr>
          </a:p>
        </p:txBody>
      </p:sp>
      <p:sp>
        <p:nvSpPr>
          <p:cNvPr id="11" name="矩形 10"/>
          <p:cNvSpPr/>
          <p:nvPr>
            <p:custDataLst>
              <p:tags r:id="rId5"/>
            </p:custDataLst>
          </p:nvPr>
        </p:nvSpPr>
        <p:spPr>
          <a:xfrm>
            <a:off x="635172" y="1976596"/>
            <a:ext cx="5232183" cy="1084538"/>
          </a:xfrm>
          <a:prstGeom prst="rect">
            <a:avLst/>
          </a:prstGeom>
          <a:noFill/>
        </p:spPr>
        <p:txBody>
          <a:bodyPr wrap="square" lIns="0" tIns="0" rIns="0" bIns="0" rtlCol="0" anchor="t" anchorCtr="0">
            <a:normAutofit/>
          </a:bodyPr>
          <a:p>
            <a:pPr>
              <a:lnSpc>
                <a:spcPct val="150000"/>
              </a:lnSpc>
              <a:spcBef>
                <a:spcPct val="0"/>
              </a:spcBef>
              <a:spcAft>
                <a:spcPct val="0"/>
              </a:spcAft>
            </a:pPr>
            <a:r>
              <a:rPr lang="en-US" altLang="en-US" sz="1400" dirty="0">
                <a:solidFill>
                  <a:schemeClr val="tx1">
                    <a:lumMod val="85000"/>
                    <a:lumOff val="15000"/>
                  </a:schemeClr>
                </a:solidFill>
                <a:latin typeface="+mn-lt"/>
              </a:rPr>
              <a:t>Key factors influencing cancellations in airline services</a:t>
            </a:r>
            <a:r>
              <a:rPr lang="en-US" sz="1400" dirty="0">
                <a:solidFill>
                  <a:schemeClr val="tx1">
                    <a:lumMod val="85000"/>
                    <a:lumOff val="15000"/>
                  </a:schemeClr>
                </a:solidFill>
                <a:latin typeface="+mn-lt"/>
              </a:rPr>
              <a:t>.</a:t>
            </a:r>
            <a:r>
              <a:rPr lang="en-IN" altLang="en-US" sz="1400" dirty="0">
                <a:solidFill>
                  <a:schemeClr val="tx1">
                    <a:lumMod val="85000"/>
                    <a:lumOff val="15000"/>
                  </a:schemeClr>
                </a:solidFill>
                <a:latin typeface="+mn-lt"/>
              </a:rPr>
              <a:t> Floghts got cancelled due to four main reasons: airline/carrier operation, weahter, NAC, security.</a:t>
            </a:r>
            <a:endParaRPr lang="en-IN" altLang="en-US" sz="1400" dirty="0">
              <a:solidFill>
                <a:schemeClr val="tx1">
                  <a:lumMod val="85000"/>
                  <a:lumOff val="15000"/>
                </a:schemeClr>
              </a:solidFill>
              <a:latin typeface="+mn-lt"/>
            </a:endParaRPr>
          </a:p>
        </p:txBody>
      </p:sp>
      <p:sp>
        <p:nvSpPr>
          <p:cNvPr id="12" name="圆角矩形 24"/>
          <p:cNvSpPr/>
          <p:nvPr>
            <p:custDataLst>
              <p:tags r:id="rId6"/>
            </p:custDataLst>
          </p:nvPr>
        </p:nvSpPr>
        <p:spPr>
          <a:xfrm>
            <a:off x="635172" y="3614864"/>
            <a:ext cx="1828437" cy="374753"/>
          </a:xfrm>
          <a:prstGeom prst="roundRect">
            <a:avLst>
              <a:gd name="adj" fmla="val 11999"/>
            </a:avLst>
          </a:prstGeom>
          <a:solidFill>
            <a:schemeClr val="accent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r>
              <a:rPr lang="en-IN" altLang="en-US" b="1">
                <a:solidFill>
                  <a:schemeClr val="lt1">
                    <a:lumMod val="100000"/>
                  </a:schemeClr>
                </a:solidFill>
                <a:latin typeface="+mj-lt"/>
                <a:sym typeface="+mn-ea"/>
              </a:rPr>
              <a:t>Reason analysis</a:t>
            </a:r>
            <a:endParaRPr lang="en-IN" altLang="en-US" b="1">
              <a:solidFill>
                <a:schemeClr val="lt1">
                  <a:lumMod val="100000"/>
                </a:schemeClr>
              </a:solidFill>
              <a:latin typeface="+mj-lt"/>
              <a:sym typeface="+mn-ea"/>
            </a:endParaRPr>
          </a:p>
        </p:txBody>
      </p:sp>
      <p:sp>
        <p:nvSpPr>
          <p:cNvPr id="13" name="矩形 12"/>
          <p:cNvSpPr/>
          <p:nvPr>
            <p:custDataLst>
              <p:tags r:id="rId7"/>
            </p:custDataLst>
          </p:nvPr>
        </p:nvSpPr>
        <p:spPr>
          <a:xfrm>
            <a:off x="635172" y="4046404"/>
            <a:ext cx="5232183" cy="1084538"/>
          </a:xfrm>
          <a:prstGeom prst="rect">
            <a:avLst/>
          </a:prstGeom>
          <a:noFill/>
        </p:spPr>
        <p:txBody>
          <a:bodyPr wrap="square" lIns="0" tIns="0" rIns="0" bIns="0" rtlCol="0" anchor="t" anchorCtr="0">
            <a:normAutofit/>
          </a:bodyPr>
          <a:p>
            <a:pPr>
              <a:lnSpc>
                <a:spcPct val="150000"/>
              </a:lnSpc>
              <a:spcBef>
                <a:spcPct val="0"/>
              </a:spcBef>
              <a:spcAft>
                <a:spcPct val="0"/>
              </a:spcAft>
            </a:pPr>
            <a:r>
              <a:rPr lang="en-IN" altLang="en-US" sz="1400">
                <a:solidFill>
                  <a:schemeClr val="tx1">
                    <a:lumMod val="85000"/>
                    <a:lumOff val="15000"/>
                  </a:schemeClr>
                </a:solidFill>
                <a:latin typeface="+mn-lt"/>
              </a:rPr>
              <a:t>Main reason for cancelled flights are due to weather conditons, least affected reason is security.</a:t>
            </a:r>
            <a:endParaRPr lang="en-IN" altLang="en-US" sz="1400">
              <a:solidFill>
                <a:schemeClr val="tx1">
                  <a:lumMod val="85000"/>
                  <a:lumOff val="15000"/>
                </a:schemeClr>
              </a:solidFill>
              <a:latin typeface="+mn-lt"/>
            </a:endParaRPr>
          </a:p>
        </p:txBody>
      </p:sp>
      <p:sp>
        <p:nvSpPr>
          <p:cNvPr id="14" name="圆角矩形 28"/>
          <p:cNvSpPr/>
          <p:nvPr>
            <p:custDataLst>
              <p:tags r:id="rId8"/>
            </p:custDataLst>
          </p:nvPr>
        </p:nvSpPr>
        <p:spPr>
          <a:xfrm>
            <a:off x="635172" y="4756302"/>
            <a:ext cx="1828437" cy="374753"/>
          </a:xfrm>
          <a:prstGeom prst="roundRect">
            <a:avLst>
              <a:gd name="adj" fmla="val 11999"/>
            </a:avLst>
          </a:prstGeom>
          <a:solidFill>
            <a:schemeClr val="bg1"/>
          </a:solidFill>
          <a:ln>
            <a:noFill/>
          </a:ln>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0" numCol="1" spcCol="0" rtlCol="0" fromWordArt="0" anchor="ctr" anchorCtr="0" forceAA="0" compatLnSpc="1">
            <a:normAutofit/>
          </a:bodyPr>
          <a:p>
            <a:pPr algn="ctr">
              <a:spcBef>
                <a:spcPct val="0"/>
              </a:spcBef>
              <a:spcAft>
                <a:spcPct val="0"/>
              </a:spcAft>
            </a:pPr>
            <a:endParaRPr lang="en-US" b="1" dirty="0">
              <a:solidFill>
                <a:schemeClr val="lt1">
                  <a:lumMod val="100000"/>
                </a:schemeClr>
              </a:solidFill>
              <a:latin typeface="+mj-lt"/>
              <a:sym typeface="+mn-ea"/>
            </a:endParaRPr>
          </a:p>
        </p:txBody>
      </p:sp>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696000" y="394405"/>
            <a:ext cx="10800000" cy="792000"/>
          </a:xfrm>
        </p:spPr>
        <p:txBody>
          <a:bodyPr wrap="square">
            <a:normAutofit fontScale="90000"/>
          </a:bodyPr>
          <a:lstStyle/>
          <a:p>
            <a:r>
              <a:rPr lang="en-US" altLang="en-US" spc="0">
                <a:latin typeface="+mj-lt"/>
              </a:rPr>
              <a:t>Monthly Trend Analysis of Airlines: On-Time Performance and Cancellation Rates</a:t>
            </a:r>
            <a:endParaRPr lang="en-US" altLang="en-US" spc="0">
              <a:latin typeface="+mj-lt"/>
            </a:endParaRPr>
          </a:p>
        </p:txBody>
      </p:sp>
      <p:graphicFrame>
        <p:nvGraphicFramePr>
          <p:cNvPr id="5" name="图表 4"/>
          <p:cNvGraphicFramePr/>
          <p:nvPr>
            <p:custDataLst>
              <p:tags r:id="rId3"/>
            </p:custDataLst>
          </p:nvPr>
        </p:nvGraphicFramePr>
        <p:xfrm>
          <a:off x="675640" y="1289049"/>
          <a:ext cx="10803255" cy="3246079"/>
        </p:xfrm>
        <a:graphic>
          <a:graphicData uri="http://schemas.openxmlformats.org/drawingml/2006/chart">
            <c:chart xmlns:c="http://schemas.openxmlformats.org/drawingml/2006/chart" xmlns:r="http://schemas.openxmlformats.org/officeDocument/2006/relationships" r:id="rId1"/>
          </a:graphicData>
        </a:graphic>
      </p:graphicFrame>
      <p:sp>
        <p:nvSpPr>
          <p:cNvPr id="6" name="矩形: 圆角 5"/>
          <p:cNvSpPr/>
          <p:nvPr>
            <p:custDataLst>
              <p:tags r:id="rId4"/>
            </p:custDataLst>
          </p:nvPr>
        </p:nvSpPr>
        <p:spPr>
          <a:xfrm>
            <a:off x="675391" y="4643000"/>
            <a:ext cx="3539447" cy="1697796"/>
          </a:xfrm>
          <a:prstGeom prst="roundRect">
            <a:avLst>
              <a:gd name="adj" fmla="val 7843"/>
            </a:avLst>
          </a:prstGeom>
          <a:solidFill>
            <a:schemeClr val="accent1">
              <a:alpha val="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endParaRPr lang="en-US">
              <a:solidFill>
                <a:schemeClr val="accent1"/>
              </a:solidFill>
              <a:latin typeface="Arial" panose="020B0604020202020204" pitchFamily="34" charset="0"/>
              <a:sym typeface="Arial" panose="020B0604020202020204" pitchFamily="34" charset="0"/>
            </a:endParaRPr>
          </a:p>
        </p:txBody>
      </p:sp>
      <p:sp>
        <p:nvSpPr>
          <p:cNvPr id="17" name="矩形 16"/>
          <p:cNvSpPr/>
          <p:nvPr>
            <p:custDataLst>
              <p:tags r:id="rId5"/>
            </p:custDataLst>
          </p:nvPr>
        </p:nvSpPr>
        <p:spPr>
          <a:xfrm>
            <a:off x="929561" y="5147527"/>
            <a:ext cx="3122846" cy="1059880"/>
          </a:xfrm>
          <a:prstGeom prst="rect">
            <a:avLst/>
          </a:prstGeom>
          <a:noFill/>
        </p:spPr>
        <p:txBody>
          <a:bodyPr wrap="square" lIns="0" tIns="0" rIns="0" bIns="0" rtlCol="0" anchor="t" anchorCtr="0">
            <a:normAutofit/>
          </a:bodyPr>
          <a:p>
            <a:pPr>
              <a:lnSpc>
                <a:spcPct val="140000"/>
              </a:lnSpc>
              <a:spcBef>
                <a:spcPct val="0"/>
              </a:spcBef>
              <a:spcAft>
                <a:spcPct val="0"/>
              </a:spcAft>
            </a:pPr>
            <a:r>
              <a:rPr lang="en-US" altLang="en-US" sz="1200" dirty="0">
                <a:ln>
                  <a:noFill/>
                  <a:prstDash val="sysDot"/>
                </a:ln>
                <a:solidFill>
                  <a:schemeClr val="tx1">
                    <a:lumMod val="85000"/>
                    <a:lumOff val="15000"/>
                  </a:schemeClr>
                </a:solidFill>
                <a:latin typeface="+mn-lt"/>
              </a:rPr>
              <a:t>Analyzing key metrics for airline performance over the months</a:t>
            </a:r>
            <a:r>
              <a:rPr lang="en-IN" altLang="en-US" sz="1200" dirty="0">
                <a:ln>
                  <a:noFill/>
                  <a:prstDash val="sysDot"/>
                </a:ln>
                <a:solidFill>
                  <a:schemeClr val="tx1">
                    <a:lumMod val="85000"/>
                    <a:lumOff val="15000"/>
                  </a:schemeClr>
                </a:solidFill>
                <a:latin typeface="+mn-lt"/>
              </a:rPr>
              <a:t>. March with high preformance, December with lowest performance.</a:t>
            </a:r>
            <a:endParaRPr lang="en-IN" altLang="en-US" sz="1200" dirty="0">
              <a:ln>
                <a:noFill/>
                <a:prstDash val="sysDot"/>
              </a:ln>
              <a:solidFill>
                <a:schemeClr val="tx1">
                  <a:lumMod val="85000"/>
                  <a:lumOff val="15000"/>
                </a:schemeClr>
              </a:solidFill>
              <a:latin typeface="+mn-lt"/>
            </a:endParaRPr>
          </a:p>
        </p:txBody>
      </p:sp>
      <p:sp>
        <p:nvSpPr>
          <p:cNvPr id="18" name="矩形 17"/>
          <p:cNvSpPr/>
          <p:nvPr>
            <p:custDataLst>
              <p:tags r:id="rId6"/>
            </p:custDataLst>
          </p:nvPr>
        </p:nvSpPr>
        <p:spPr>
          <a:xfrm>
            <a:off x="1357838" y="4763730"/>
            <a:ext cx="2694457" cy="331692"/>
          </a:xfrm>
          <a:prstGeom prst="rect">
            <a:avLst/>
          </a:prstGeom>
          <a:noFill/>
        </p:spPr>
        <p:txBody>
          <a:bodyPr wrap="square" lIns="0" tIns="0" rIns="0" bIns="0" rtlCol="0" anchor="b">
            <a:normAutofit/>
          </a:bodyPr>
          <a:p>
            <a:pPr>
              <a:spcBef>
                <a:spcPct val="0"/>
              </a:spcBef>
              <a:spcAft>
                <a:spcPct val="0"/>
              </a:spcAft>
            </a:pPr>
            <a:r>
              <a:rPr lang="en-IN" altLang="en-US" sz="1600" b="1" dirty="0">
                <a:solidFill>
                  <a:schemeClr val="accent1"/>
                </a:solidFill>
                <a:latin typeface="+mj-lt"/>
              </a:rPr>
              <a:t>OTP</a:t>
            </a:r>
            <a:endParaRPr lang="en-IN" altLang="en-US" sz="1600" b="1" dirty="0">
              <a:solidFill>
                <a:schemeClr val="accent1"/>
              </a:solidFill>
              <a:latin typeface="+mj-lt"/>
            </a:endParaRPr>
          </a:p>
        </p:txBody>
      </p:sp>
      <p:sp>
        <p:nvSpPr>
          <p:cNvPr id="10" name="任意多边形: 形状 23"/>
          <p:cNvSpPr/>
          <p:nvPr>
            <p:custDataLst>
              <p:tags r:id="rId7"/>
            </p:custDataLst>
          </p:nvPr>
        </p:nvSpPr>
        <p:spPr>
          <a:xfrm>
            <a:off x="675391" y="4684302"/>
            <a:ext cx="36024" cy="1612210"/>
          </a:xfrm>
          <a:custGeom>
            <a:avLst/>
            <a:gdLst>
              <a:gd name="connsiteX0" fmla="*/ 36000 w 36000"/>
              <a:gd name="connsiteY0" fmla="*/ 0 h 1592521"/>
              <a:gd name="connsiteX1" fmla="*/ 36000 w 36000"/>
              <a:gd name="connsiteY1" fmla="*/ 1592521 h 1592521"/>
              <a:gd name="connsiteX2" fmla="*/ 10337 w 36000"/>
              <a:gd name="connsiteY2" fmla="*/ 1554457 h 1592521"/>
              <a:gd name="connsiteX3" fmla="*/ 0 w 36000"/>
              <a:gd name="connsiteY3" fmla="*/ 1503259 h 1592521"/>
              <a:gd name="connsiteX4" fmla="*/ 0 w 36000"/>
              <a:gd name="connsiteY4" fmla="*/ 89262 h 1592521"/>
              <a:gd name="connsiteX5" fmla="*/ 10337 w 36000"/>
              <a:gd name="connsiteY5" fmla="*/ 38064 h 159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 h="1592521">
                <a:moveTo>
                  <a:pt x="36000" y="0"/>
                </a:moveTo>
                <a:lnTo>
                  <a:pt x="36000" y="1592521"/>
                </a:lnTo>
                <a:lnTo>
                  <a:pt x="10337" y="1554457"/>
                </a:lnTo>
                <a:cubicBezTo>
                  <a:pt x="3681" y="1538721"/>
                  <a:pt x="0" y="1521420"/>
                  <a:pt x="0" y="1503259"/>
                </a:cubicBezTo>
                <a:lnTo>
                  <a:pt x="0" y="89262"/>
                </a:lnTo>
                <a:cubicBezTo>
                  <a:pt x="0" y="71101"/>
                  <a:pt x="3681" y="53800"/>
                  <a:pt x="10337" y="38064"/>
                </a:cubicBezTo>
                <a:close/>
              </a:path>
            </a:pathLst>
          </a:cu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accent1"/>
              </a:solidFill>
              <a:latin typeface="Arial" panose="020B0604020202020204" pitchFamily="34" charset="0"/>
              <a:sym typeface="Arial" panose="020B0604020202020204" pitchFamily="34" charset="0"/>
            </a:endParaRPr>
          </a:p>
        </p:txBody>
      </p:sp>
      <p:sp>
        <p:nvSpPr>
          <p:cNvPr id="11" name="矩形: 圆角 1"/>
          <p:cNvSpPr/>
          <p:nvPr>
            <p:custDataLst>
              <p:tags r:id="rId8"/>
            </p:custDataLst>
          </p:nvPr>
        </p:nvSpPr>
        <p:spPr>
          <a:xfrm>
            <a:off x="4306213" y="4643000"/>
            <a:ext cx="3539447" cy="1697796"/>
          </a:xfrm>
          <a:prstGeom prst="roundRect">
            <a:avLst>
              <a:gd name="adj" fmla="val 7843"/>
            </a:avLst>
          </a:prstGeom>
          <a:solidFill>
            <a:schemeClr val="accent2">
              <a:alpha val="5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p>
            <a:pPr algn="ctr"/>
            <a:endParaRPr lang="en-US">
              <a:solidFill>
                <a:schemeClr val="accent1"/>
              </a:solidFill>
              <a:latin typeface="Arial" panose="020B0604020202020204" pitchFamily="34" charset="0"/>
              <a:sym typeface="Arial" panose="020B0604020202020204" pitchFamily="34" charset="0"/>
            </a:endParaRPr>
          </a:p>
        </p:txBody>
      </p:sp>
      <p:sp>
        <p:nvSpPr>
          <p:cNvPr id="12" name="矩形 11"/>
          <p:cNvSpPr/>
          <p:nvPr>
            <p:custDataLst>
              <p:tags r:id="rId9"/>
            </p:custDataLst>
          </p:nvPr>
        </p:nvSpPr>
        <p:spPr>
          <a:xfrm>
            <a:off x="4560383" y="5147527"/>
            <a:ext cx="3122846" cy="1059880"/>
          </a:xfrm>
          <a:prstGeom prst="rect">
            <a:avLst/>
          </a:prstGeom>
          <a:noFill/>
        </p:spPr>
        <p:txBody>
          <a:bodyPr wrap="square" lIns="0" tIns="0" rIns="0" bIns="0" rtlCol="0" anchor="t" anchorCtr="0">
            <a:normAutofit/>
          </a:bodyPr>
          <a:p>
            <a:pPr>
              <a:lnSpc>
                <a:spcPct val="140000"/>
              </a:lnSpc>
              <a:spcBef>
                <a:spcPct val="0"/>
              </a:spcBef>
              <a:spcAft>
                <a:spcPct val="0"/>
              </a:spcAft>
            </a:pPr>
            <a:r>
              <a:rPr lang="en-IN" altLang="en-US" sz="1200" dirty="0">
                <a:ln>
                  <a:noFill/>
                  <a:prstDash val="sysDot"/>
                </a:ln>
                <a:solidFill>
                  <a:schemeClr val="tx1">
                    <a:lumMod val="85000"/>
                    <a:lumOff val="15000"/>
                  </a:schemeClr>
                </a:solidFill>
                <a:latin typeface="+mn-lt"/>
              </a:rPr>
              <a:t>Analyzing cancellation rate for airline perfrmance over the months. february with highest cancellation rate , april with lowest cancellation rate</a:t>
            </a:r>
            <a:endParaRPr lang="en-IN" altLang="en-US" sz="1200" dirty="0">
              <a:ln>
                <a:noFill/>
                <a:prstDash val="sysDot"/>
              </a:ln>
              <a:solidFill>
                <a:schemeClr val="tx1">
                  <a:lumMod val="85000"/>
                  <a:lumOff val="15000"/>
                </a:schemeClr>
              </a:solidFill>
              <a:latin typeface="+mn-lt"/>
            </a:endParaRPr>
          </a:p>
        </p:txBody>
      </p:sp>
      <p:sp>
        <p:nvSpPr>
          <p:cNvPr id="13" name="矩形 12"/>
          <p:cNvSpPr/>
          <p:nvPr>
            <p:custDataLst>
              <p:tags r:id="rId10"/>
            </p:custDataLst>
          </p:nvPr>
        </p:nvSpPr>
        <p:spPr>
          <a:xfrm>
            <a:off x="4988660" y="4763730"/>
            <a:ext cx="2694456" cy="331692"/>
          </a:xfrm>
          <a:prstGeom prst="rect">
            <a:avLst/>
          </a:prstGeom>
          <a:noFill/>
        </p:spPr>
        <p:txBody>
          <a:bodyPr wrap="square" lIns="0" tIns="0" rIns="0" bIns="0" rtlCol="0" anchor="b">
            <a:normAutofit/>
          </a:bodyPr>
          <a:p>
            <a:pPr>
              <a:spcBef>
                <a:spcPct val="0"/>
              </a:spcBef>
              <a:spcAft>
                <a:spcPct val="0"/>
              </a:spcAft>
            </a:pPr>
            <a:r>
              <a:rPr lang="en-IN" altLang="en-US" sz="1600" b="1">
                <a:solidFill>
                  <a:schemeClr val="accent2"/>
                </a:solidFill>
                <a:latin typeface="+mj-lt"/>
              </a:rPr>
              <a:t>Cancellation Rate</a:t>
            </a:r>
            <a:endParaRPr lang="en-IN" altLang="en-US" sz="1600" b="1">
              <a:solidFill>
                <a:schemeClr val="accent2"/>
              </a:solidFill>
              <a:latin typeface="+mj-lt"/>
            </a:endParaRPr>
          </a:p>
        </p:txBody>
      </p:sp>
      <p:sp>
        <p:nvSpPr>
          <p:cNvPr id="14" name="任意多边形: 形状 7"/>
          <p:cNvSpPr/>
          <p:nvPr>
            <p:custDataLst>
              <p:tags r:id="rId11"/>
            </p:custDataLst>
          </p:nvPr>
        </p:nvSpPr>
        <p:spPr>
          <a:xfrm>
            <a:off x="4306213" y="4684302"/>
            <a:ext cx="36024" cy="1612210"/>
          </a:xfrm>
          <a:custGeom>
            <a:avLst/>
            <a:gdLst>
              <a:gd name="connsiteX0" fmla="*/ 36000 w 36000"/>
              <a:gd name="connsiteY0" fmla="*/ 0 h 1592521"/>
              <a:gd name="connsiteX1" fmla="*/ 36000 w 36000"/>
              <a:gd name="connsiteY1" fmla="*/ 1592521 h 1592521"/>
              <a:gd name="connsiteX2" fmla="*/ 10337 w 36000"/>
              <a:gd name="connsiteY2" fmla="*/ 1554457 h 1592521"/>
              <a:gd name="connsiteX3" fmla="*/ 0 w 36000"/>
              <a:gd name="connsiteY3" fmla="*/ 1503259 h 1592521"/>
              <a:gd name="connsiteX4" fmla="*/ 0 w 36000"/>
              <a:gd name="connsiteY4" fmla="*/ 89262 h 1592521"/>
              <a:gd name="connsiteX5" fmla="*/ 10337 w 36000"/>
              <a:gd name="connsiteY5" fmla="*/ 38064 h 159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00" h="1592521">
                <a:moveTo>
                  <a:pt x="36000" y="0"/>
                </a:moveTo>
                <a:lnTo>
                  <a:pt x="36000" y="1592521"/>
                </a:lnTo>
                <a:lnTo>
                  <a:pt x="10337" y="1554457"/>
                </a:lnTo>
                <a:cubicBezTo>
                  <a:pt x="3681" y="1538721"/>
                  <a:pt x="0" y="1521420"/>
                  <a:pt x="0" y="1503259"/>
                </a:cubicBezTo>
                <a:lnTo>
                  <a:pt x="0" y="89262"/>
                </a:lnTo>
                <a:cubicBezTo>
                  <a:pt x="0" y="71101"/>
                  <a:pt x="3681" y="53800"/>
                  <a:pt x="10337" y="38064"/>
                </a:cubicBezTo>
                <a:close/>
              </a:path>
            </a:pathLst>
          </a:custGeom>
          <a:solidFill>
            <a:schemeClr val="accent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en-US">
              <a:solidFill>
                <a:schemeClr val="accent1"/>
              </a:solidFill>
              <a:latin typeface="Arial" panose="020B0604020202020204" pitchFamily="34" charset="0"/>
              <a:sym typeface="Arial" panose="020B0604020202020204" pitchFamily="34" charset="0"/>
            </a:endParaRPr>
          </a:p>
        </p:txBody>
      </p:sp>
      <p:sp>
        <p:nvSpPr>
          <p:cNvPr id="23" name="矩形 22"/>
          <p:cNvSpPr/>
          <p:nvPr>
            <p:custDataLst>
              <p:tags r:id="rId12"/>
            </p:custDataLst>
          </p:nvPr>
        </p:nvSpPr>
        <p:spPr>
          <a:xfrm>
            <a:off x="929561" y="4765001"/>
            <a:ext cx="427974" cy="331692"/>
          </a:xfrm>
          <a:prstGeom prst="rect">
            <a:avLst/>
          </a:prstGeom>
          <a:noFill/>
        </p:spPr>
        <p:txBody>
          <a:bodyPr wrap="none" lIns="0" tIns="0" rIns="0" bIns="0" rtlCol="0" anchor="b">
            <a:normAutofit/>
          </a:bodyPr>
          <a:p>
            <a:pPr>
              <a:spcBef>
                <a:spcPct val="0"/>
              </a:spcBef>
              <a:spcAft>
                <a:spcPct val="0"/>
              </a:spcAft>
            </a:pPr>
            <a:r>
              <a:rPr lang="en-US" sz="1600" b="1" dirty="0">
                <a:solidFill>
                  <a:schemeClr val="accent1"/>
                </a:solidFill>
                <a:latin typeface="+mn-lt"/>
              </a:rPr>
              <a:t>01、</a:t>
            </a:r>
            <a:endParaRPr lang="en-US" sz="1600" b="1" dirty="0">
              <a:solidFill>
                <a:schemeClr val="accent1"/>
              </a:solidFill>
              <a:latin typeface="+mn-ea"/>
            </a:endParaRPr>
          </a:p>
        </p:txBody>
      </p:sp>
      <p:sp>
        <p:nvSpPr>
          <p:cNvPr id="26" name="矩形 25"/>
          <p:cNvSpPr/>
          <p:nvPr>
            <p:custDataLst>
              <p:tags r:id="rId13"/>
            </p:custDataLst>
          </p:nvPr>
        </p:nvSpPr>
        <p:spPr>
          <a:xfrm>
            <a:off x="4560383" y="4765001"/>
            <a:ext cx="427974" cy="331692"/>
          </a:xfrm>
          <a:prstGeom prst="rect">
            <a:avLst/>
          </a:prstGeom>
          <a:noFill/>
        </p:spPr>
        <p:txBody>
          <a:bodyPr wrap="none" lIns="0" tIns="0" rIns="0" bIns="0" rtlCol="0" anchor="b">
            <a:normAutofit/>
          </a:bodyPr>
          <a:p>
            <a:pPr>
              <a:spcBef>
                <a:spcPct val="0"/>
              </a:spcBef>
              <a:spcAft>
                <a:spcPct val="0"/>
              </a:spcAft>
            </a:pPr>
            <a:r>
              <a:rPr lang="en-US" sz="1600" b="1" dirty="0">
                <a:solidFill>
                  <a:schemeClr val="accent2"/>
                </a:solidFill>
                <a:latin typeface="+mn-lt"/>
              </a:rPr>
              <a:t>02、</a:t>
            </a:r>
            <a:endParaRPr lang="en-US" sz="1600" b="1" dirty="0">
              <a:solidFill>
                <a:schemeClr val="accent2"/>
              </a:solidFill>
              <a:latin typeface="+mn-ea"/>
            </a:endParaRPr>
          </a:p>
        </p:txBody>
      </p:sp>
      <p:sp>
        <p:nvSpPr>
          <p:cNvPr id="27" name="矩形 26"/>
          <p:cNvSpPr/>
          <p:nvPr>
            <p:custDataLst>
              <p:tags r:id="rId14"/>
            </p:custDataLst>
          </p:nvPr>
        </p:nvSpPr>
        <p:spPr>
          <a:xfrm>
            <a:off x="8191205" y="4765001"/>
            <a:ext cx="427974" cy="331692"/>
          </a:xfrm>
          <a:prstGeom prst="rect">
            <a:avLst/>
          </a:prstGeom>
          <a:noFill/>
        </p:spPr>
        <p:txBody>
          <a:bodyPr wrap="none" lIns="0" tIns="0" rIns="0" bIns="0" rtlCol="0" anchor="b">
            <a:normAutofit/>
          </a:bodyPr>
          <a:p>
            <a:pPr>
              <a:spcBef>
                <a:spcPct val="0"/>
              </a:spcBef>
              <a:spcAft>
                <a:spcPct val="0"/>
              </a:spcAft>
            </a:pPr>
            <a:endParaRPr lang="en-US" sz="1600" b="1" dirty="0">
              <a:solidFill>
                <a:schemeClr val="accent3"/>
              </a:solidFill>
              <a:latin typeface="+mn-ea"/>
            </a:endParaRPr>
          </a:p>
        </p:txBody>
      </p:sp>
    </p:spTree>
    <p:custDataLst>
      <p:tags r:id="rId1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custDataLst>
              <p:tags r:id="rId1"/>
            </p:custDataLst>
          </p:nvPr>
        </p:nvSpPr>
        <p:spPr/>
        <p:txBody>
          <a:bodyPr/>
          <a:p>
            <a:r>
              <a:rPr lang="en-US" altLang="en-US"/>
              <a:t>Comprehensive Delay Analysis in Aviation Systems</a:t>
            </a:r>
            <a:endParaRPr lang="en-US" altLang="en-US"/>
          </a:p>
        </p:txBody>
      </p:sp>
      <p:pic>
        <p:nvPicPr>
          <p:cNvPr id="4" name="Picture 3"/>
          <p:cNvPicPr>
            <a:picLocks noChangeAspect="1"/>
          </p:cNvPicPr>
          <p:nvPr/>
        </p:nvPicPr>
        <p:blipFill>
          <a:blip r:embed="rId2"/>
          <a:stretch>
            <a:fillRect/>
          </a:stretch>
        </p:blipFill>
        <p:spPr>
          <a:xfrm>
            <a:off x="783590" y="1677670"/>
            <a:ext cx="10572115" cy="4759960"/>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descr="图片2"/>
          <p:cNvPicPr>
            <a:picLocks noChangeAspect="1"/>
          </p:cNvPicPr>
          <p:nvPr>
            <p:custDataLst>
              <p:tags r:id="rId1"/>
            </p:custDataLst>
          </p:nvPr>
        </p:nvPicPr>
        <p:blipFill>
          <a:blip r:embed="rId2"/>
          <a:srcRect l="2184" t="2446" r="547" b="585"/>
          <a:stretch>
            <a:fillRect/>
          </a:stretch>
        </p:blipFill>
        <p:spPr>
          <a:xfrm>
            <a:off x="3175" y="2762885"/>
            <a:ext cx="12188190" cy="4102735"/>
          </a:xfrm>
          <a:custGeom>
            <a:avLst/>
            <a:gdLst/>
            <a:ahLst/>
            <a:cxnLst>
              <a:cxn ang="3">
                <a:pos x="hc" y="t"/>
              </a:cxn>
              <a:cxn ang="cd2">
                <a:pos x="l" y="vc"/>
              </a:cxn>
              <a:cxn ang="cd4">
                <a:pos x="hc" y="b"/>
              </a:cxn>
              <a:cxn ang="0">
                <a:pos x="r" y="vc"/>
              </a:cxn>
            </a:cxnLst>
            <a:rect l="l" t="t" r="r" b="b"/>
            <a:pathLst>
              <a:path w="19194" h="6461">
                <a:moveTo>
                  <a:pt x="0" y="0"/>
                </a:moveTo>
                <a:lnTo>
                  <a:pt x="19194" y="0"/>
                </a:lnTo>
                <a:lnTo>
                  <a:pt x="19194" y="6461"/>
                </a:lnTo>
                <a:lnTo>
                  <a:pt x="0" y="6461"/>
                </a:lnTo>
                <a:lnTo>
                  <a:pt x="0" y="0"/>
                </a:lnTo>
                <a:close/>
              </a:path>
            </a:pathLst>
          </a:custGeom>
          <a:solidFill>
            <a:schemeClr val="accent1"/>
          </a:solidFill>
          <a:ln w="6350">
            <a:solidFill>
              <a:schemeClr val="accent1">
                <a:lumMod val="60000"/>
                <a:lumOff val="40000"/>
                <a:alpha val="35000"/>
              </a:schemeClr>
            </a:solidFill>
          </a:ln>
        </p:spPr>
      </p:pic>
      <p:sp>
        <p:nvSpPr>
          <p:cNvPr id="3" name="圆角矩形 7"/>
          <p:cNvSpPr/>
          <p:nvPr>
            <p:custDataLst>
              <p:tags r:id="rId3"/>
            </p:custDataLst>
          </p:nvPr>
        </p:nvSpPr>
        <p:spPr>
          <a:xfrm>
            <a:off x="1143000" y="672465"/>
            <a:ext cx="5370195" cy="5461635"/>
          </a:xfrm>
          <a:prstGeom prst="roundRect">
            <a:avLst>
              <a:gd name="adj" fmla="val 6438"/>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lang="en-US">
              <a:latin typeface="Arial" panose="020B0604020202020204" pitchFamily="34" charset="0"/>
              <a:sym typeface="Arial" panose="020B0604020202020204" pitchFamily="34" charset="0"/>
            </a:endParaRPr>
          </a:p>
        </p:txBody>
      </p:sp>
      <p:sp>
        <p:nvSpPr>
          <p:cNvPr id="4" name="标题 3"/>
          <p:cNvSpPr>
            <a:spLocks noGrp="1"/>
          </p:cNvSpPr>
          <p:nvPr>
            <p:ph type="title"/>
            <p:custDataLst>
              <p:tags r:id="rId4"/>
            </p:custDataLst>
          </p:nvPr>
        </p:nvSpPr>
        <p:spPr>
          <a:xfrm>
            <a:off x="1903730" y="1674495"/>
            <a:ext cx="4132580" cy="1736090"/>
          </a:xfrm>
        </p:spPr>
        <p:txBody>
          <a:bodyPr wrap="square">
            <a:normAutofit/>
          </a:bodyPr>
          <a:lstStyle/>
          <a:p>
            <a:pPr algn="l"/>
            <a:r>
              <a:rPr lang="en-US" sz="3600" spc="0" dirty="0">
                <a:latin typeface="+mj-lt"/>
              </a:rPr>
              <a:t>Recommendation</a:t>
            </a:r>
            <a:endParaRPr lang="en-US" sz="3600" spc="0" dirty="0">
              <a:latin typeface="+mj-lt"/>
            </a:endParaRPr>
          </a:p>
        </p:txBody>
      </p:sp>
      <p:sp>
        <p:nvSpPr>
          <p:cNvPr id="6" name="矩形 5"/>
          <p:cNvSpPr/>
          <p:nvPr>
            <p:custDataLst>
              <p:tags r:id="rId5"/>
            </p:custDataLst>
          </p:nvPr>
        </p:nvSpPr>
        <p:spPr>
          <a:xfrm>
            <a:off x="1913386" y="4210441"/>
            <a:ext cx="4132580" cy="1130300"/>
          </a:xfrm>
          <a:prstGeom prst="rect">
            <a:avLst/>
          </a:prstGeom>
          <a:noFill/>
        </p:spPr>
        <p:txBody>
          <a:bodyPr wrap="square" lIns="0" tIns="0" rIns="0" bIns="0" rtlCol="0" anchor="t" anchorCtr="0">
            <a:normAutofit/>
          </a:bodyPr>
          <a:p>
            <a:pPr>
              <a:lnSpc>
                <a:spcPct val="150000"/>
              </a:lnSpc>
              <a:spcBef>
                <a:spcPct val="0"/>
              </a:spcBef>
              <a:spcAft>
                <a:spcPct val="0"/>
              </a:spcAft>
            </a:pPr>
            <a:r>
              <a:rPr lang="en-US" altLang="en-US" sz="1600" dirty="0">
                <a:solidFill>
                  <a:srgbClr val="404040"/>
                </a:solidFill>
                <a:latin typeface="+mn-lt"/>
              </a:rPr>
              <a:t>Enhancing operational efficiency and passenger experience during winter disruptions</a:t>
            </a:r>
            <a:endParaRPr lang="en-US" altLang="en-US" sz="1600" dirty="0">
              <a:solidFill>
                <a:srgbClr val="404040"/>
              </a:solidFill>
              <a:latin typeface="+mn-lt"/>
            </a:endParaRPr>
          </a:p>
        </p:txBody>
      </p:sp>
      <p:sp>
        <p:nvSpPr>
          <p:cNvPr id="8" name="矩形 7"/>
          <p:cNvSpPr/>
          <p:nvPr>
            <p:custDataLst>
              <p:tags r:id="rId6"/>
            </p:custDataLst>
          </p:nvPr>
        </p:nvSpPr>
        <p:spPr>
          <a:xfrm>
            <a:off x="1913255" y="3780155"/>
            <a:ext cx="4131945" cy="545465"/>
          </a:xfrm>
          <a:prstGeom prst="rect">
            <a:avLst/>
          </a:prstGeom>
          <a:noFill/>
        </p:spPr>
        <p:txBody>
          <a:bodyPr wrap="square" lIns="0" tIns="0" rIns="0" bIns="0" rtlCol="0" anchor="t">
            <a:normAutofit fontScale="80000"/>
          </a:bodyPr>
          <a:p>
            <a:pPr>
              <a:spcBef>
                <a:spcPct val="0"/>
              </a:spcBef>
              <a:spcAft>
                <a:spcPct val="0"/>
              </a:spcAft>
            </a:pPr>
            <a:r>
              <a:rPr lang="en-US" altLang="en-US" sz="2000" b="1" dirty="0">
                <a:solidFill>
                  <a:schemeClr val="dk1">
                    <a:lumMod val="100000"/>
                  </a:schemeClr>
                </a:solidFill>
                <a:latin typeface="+mj-lt"/>
              </a:rPr>
              <a:t>Strategic Recommendations for Winter Airline Operations</a:t>
            </a:r>
            <a:endParaRPr lang="en-US" altLang="en-US" sz="2000" b="1" dirty="0">
              <a:solidFill>
                <a:schemeClr val="dk1">
                  <a:lumMod val="100000"/>
                </a:schemeClr>
              </a:solidFill>
              <a:latin typeface="+mj-lt"/>
            </a:endParaRPr>
          </a:p>
        </p:txBody>
      </p:sp>
    </p:spTree>
    <p:custDataLst>
      <p:tags r:id="rId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 name="矩形 60"/>
          <p:cNvSpPr/>
          <p:nvPr>
            <p:custDataLst>
              <p:tags r:id="rId1"/>
            </p:custDataLst>
          </p:nvPr>
        </p:nvSpPr>
        <p:spPr>
          <a:xfrm>
            <a:off x="0" y="0"/>
            <a:ext cx="12192000" cy="308510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任意多边形: 形状 65"/>
          <p:cNvSpPr/>
          <p:nvPr>
            <p:custDataLst>
              <p:tags r:id="rId2"/>
            </p:custDataLst>
          </p:nvPr>
        </p:nvSpPr>
        <p:spPr>
          <a:xfrm>
            <a:off x="9420981" y="392965"/>
            <a:ext cx="1282202" cy="1265764"/>
          </a:xfrm>
          <a:custGeom>
            <a:avLst/>
            <a:gdLst>
              <a:gd name="connsiteX0" fmla="*/ 1382820 w 1473826"/>
              <a:gd name="connsiteY0" fmla="*/ 0 h 1454932"/>
              <a:gd name="connsiteX1" fmla="*/ 1438304 w 1473826"/>
              <a:gd name="connsiteY1" fmla="*/ 162969 h 1454932"/>
              <a:gd name="connsiteX2" fmla="*/ 1256926 w 1473826"/>
              <a:gd name="connsiteY2" fmla="*/ 389062 h 1454932"/>
              <a:gd name="connsiteX3" fmla="*/ 1236488 w 1473826"/>
              <a:gd name="connsiteY3" fmla="*/ 425726 h 1454932"/>
              <a:gd name="connsiteX4" fmla="*/ 1174577 w 1473826"/>
              <a:gd name="connsiteY4" fmla="*/ 538664 h 1454932"/>
              <a:gd name="connsiteX5" fmla="*/ 1128797 w 1473826"/>
              <a:gd name="connsiteY5" fmla="*/ 615756 h 1454932"/>
              <a:gd name="connsiteX6" fmla="*/ 988733 w 1473826"/>
              <a:gd name="connsiteY6" fmla="*/ 688539 h 1454932"/>
              <a:gd name="connsiteX7" fmla="*/ 984809 w 1473826"/>
              <a:gd name="connsiteY7" fmla="*/ 689520 h 1454932"/>
              <a:gd name="connsiteX8" fmla="*/ 991513 w 1473826"/>
              <a:gd name="connsiteY8" fmla="*/ 699668 h 1454932"/>
              <a:gd name="connsiteX9" fmla="*/ 991948 w 1473826"/>
              <a:gd name="connsiteY9" fmla="*/ 823736 h 1454932"/>
              <a:gd name="connsiteX10" fmla="*/ 986880 w 1473826"/>
              <a:gd name="connsiteY10" fmla="*/ 830938 h 1454932"/>
              <a:gd name="connsiteX11" fmla="*/ 691165 w 1473826"/>
              <a:gd name="connsiteY11" fmla="*/ 1036627 h 1454932"/>
              <a:gd name="connsiteX12" fmla="*/ 590340 w 1473826"/>
              <a:gd name="connsiteY12" fmla="*/ 1036627 h 1454932"/>
              <a:gd name="connsiteX13" fmla="*/ 324982 w 1473826"/>
              <a:gd name="connsiteY13" fmla="*/ 1072636 h 1454932"/>
              <a:gd name="connsiteX14" fmla="*/ 218761 w 1473826"/>
              <a:gd name="connsiteY14" fmla="*/ 1291200 h 1454932"/>
              <a:gd name="connsiteX15" fmla="*/ 1211909 w 1473826"/>
              <a:gd name="connsiteY15" fmla="*/ 1291255 h 1454932"/>
              <a:gd name="connsiteX16" fmla="*/ 1293658 w 1473826"/>
              <a:gd name="connsiteY16" fmla="*/ 1373094 h 1454932"/>
              <a:gd name="connsiteX17" fmla="*/ 1293658 w 1473826"/>
              <a:gd name="connsiteY17" fmla="*/ 1427657 h 1454932"/>
              <a:gd name="connsiteX18" fmla="*/ 1266408 w 1473826"/>
              <a:gd name="connsiteY18" fmla="*/ 1454933 h 1454932"/>
              <a:gd name="connsiteX19" fmla="*/ 27250 w 1473826"/>
              <a:gd name="connsiteY19" fmla="*/ 1454933 h 1454932"/>
              <a:gd name="connsiteX20" fmla="*/ 0 w 1473826"/>
              <a:gd name="connsiteY20" fmla="*/ 1427657 h 1454932"/>
              <a:gd name="connsiteX21" fmla="*/ 0 w 1473826"/>
              <a:gd name="connsiteY21" fmla="*/ 1373094 h 1454932"/>
              <a:gd name="connsiteX22" fmla="*/ 5504 w 1473826"/>
              <a:gd name="connsiteY22" fmla="*/ 1343468 h 1454932"/>
              <a:gd name="connsiteX23" fmla="*/ 9701 w 1473826"/>
              <a:gd name="connsiteY23" fmla="*/ 1327646 h 1454932"/>
              <a:gd name="connsiteX24" fmla="*/ 452510 w 1473826"/>
              <a:gd name="connsiteY24" fmla="*/ 482250 h 1454932"/>
              <a:gd name="connsiteX25" fmla="*/ 1382820 w 1473826"/>
              <a:gd name="connsiteY25" fmla="*/ 0 h 1454932"/>
              <a:gd name="connsiteX26" fmla="*/ 1153267 w 1473826"/>
              <a:gd name="connsiteY26" fmla="*/ 209563 h 1454932"/>
              <a:gd name="connsiteX27" fmla="*/ 1141386 w 1473826"/>
              <a:gd name="connsiteY27" fmla="*/ 212618 h 1454932"/>
              <a:gd name="connsiteX28" fmla="*/ 422372 w 1473826"/>
              <a:gd name="connsiteY28" fmla="*/ 842777 h 1454932"/>
              <a:gd name="connsiteX29" fmla="*/ 412727 w 1473826"/>
              <a:gd name="connsiteY29" fmla="*/ 859800 h 1454932"/>
              <a:gd name="connsiteX30" fmla="*/ 432836 w 1473826"/>
              <a:gd name="connsiteY30" fmla="*/ 858491 h 1454932"/>
              <a:gd name="connsiteX31" fmla="*/ 604510 w 1473826"/>
              <a:gd name="connsiteY31" fmla="*/ 854672 h 1454932"/>
              <a:gd name="connsiteX32" fmla="*/ 691165 w 1473826"/>
              <a:gd name="connsiteY32" fmla="*/ 854672 h 1454932"/>
              <a:gd name="connsiteX33" fmla="*/ 805560 w 1473826"/>
              <a:gd name="connsiteY33" fmla="*/ 767977 h 1454932"/>
              <a:gd name="connsiteX34" fmla="*/ 809102 w 1473826"/>
              <a:gd name="connsiteY34" fmla="*/ 763558 h 1454932"/>
              <a:gd name="connsiteX35" fmla="*/ 801745 w 1473826"/>
              <a:gd name="connsiteY35" fmla="*/ 755210 h 1454932"/>
              <a:gd name="connsiteX36" fmla="*/ 758145 w 1473826"/>
              <a:gd name="connsiteY36" fmla="*/ 710198 h 1454932"/>
              <a:gd name="connsiteX37" fmla="*/ 747300 w 1473826"/>
              <a:gd name="connsiteY37" fmla="*/ 699777 h 1454932"/>
              <a:gd name="connsiteX38" fmla="*/ 792317 w 1473826"/>
              <a:gd name="connsiteY38" fmla="*/ 544830 h 1454932"/>
              <a:gd name="connsiteX39" fmla="*/ 940229 w 1473826"/>
              <a:gd name="connsiteY39" fmla="*/ 512258 h 1454932"/>
              <a:gd name="connsiteX40" fmla="*/ 960666 w 1473826"/>
              <a:gd name="connsiteY40" fmla="*/ 506856 h 1454932"/>
              <a:gd name="connsiteX41" fmla="*/ 982793 w 1473826"/>
              <a:gd name="connsiteY41" fmla="*/ 500309 h 1454932"/>
              <a:gd name="connsiteX42" fmla="*/ 987262 w 1473826"/>
              <a:gd name="connsiteY42" fmla="*/ 498890 h 1454932"/>
              <a:gd name="connsiteX43" fmla="*/ 1002467 w 1473826"/>
              <a:gd name="connsiteY43" fmla="*/ 473466 h 1454932"/>
              <a:gd name="connsiteX44" fmla="*/ 1016637 w 1473826"/>
              <a:gd name="connsiteY44" fmla="*/ 448696 h 1454932"/>
              <a:gd name="connsiteX45" fmla="*/ 1027810 w 1473826"/>
              <a:gd name="connsiteY45" fmla="*/ 428836 h 1454932"/>
              <a:gd name="connsiteX46" fmla="*/ 1088576 w 1473826"/>
              <a:gd name="connsiteY46" fmla="*/ 317644 h 1454932"/>
              <a:gd name="connsiteX47" fmla="*/ 1153267 w 1473826"/>
              <a:gd name="connsiteY47" fmla="*/ 209508 h 145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3826" h="1454932">
                <a:moveTo>
                  <a:pt x="1382820" y="0"/>
                </a:moveTo>
                <a:cubicBezTo>
                  <a:pt x="1469473" y="0"/>
                  <a:pt x="1506921" y="109937"/>
                  <a:pt x="1438304" y="162969"/>
                </a:cubicBezTo>
                <a:cubicBezTo>
                  <a:pt x="1366634" y="218347"/>
                  <a:pt x="1319764" y="278361"/>
                  <a:pt x="1256926" y="389062"/>
                </a:cubicBezTo>
                <a:lnTo>
                  <a:pt x="1236488" y="425726"/>
                </a:lnTo>
                <a:lnTo>
                  <a:pt x="1174577" y="538664"/>
                </a:lnTo>
                <a:cubicBezTo>
                  <a:pt x="1158773" y="566489"/>
                  <a:pt x="1144058" y="591368"/>
                  <a:pt x="1128797" y="615756"/>
                </a:cubicBezTo>
                <a:cubicBezTo>
                  <a:pt x="1108033" y="648873"/>
                  <a:pt x="1073752" y="667205"/>
                  <a:pt x="988733" y="688539"/>
                </a:cubicBezTo>
                <a:lnTo>
                  <a:pt x="984809" y="689520"/>
                </a:lnTo>
                <a:lnTo>
                  <a:pt x="991513" y="699668"/>
                </a:lnTo>
                <a:cubicBezTo>
                  <a:pt x="1019689" y="744789"/>
                  <a:pt x="1020398" y="781344"/>
                  <a:pt x="991948" y="823736"/>
                </a:cubicBezTo>
                <a:lnTo>
                  <a:pt x="986880" y="830938"/>
                </a:lnTo>
                <a:cubicBezTo>
                  <a:pt x="887472" y="965973"/>
                  <a:pt x="799674" y="1036627"/>
                  <a:pt x="691165" y="1036627"/>
                </a:cubicBezTo>
                <a:lnTo>
                  <a:pt x="590340" y="1036627"/>
                </a:lnTo>
                <a:cubicBezTo>
                  <a:pt x="401554" y="1037717"/>
                  <a:pt x="343674" y="1047538"/>
                  <a:pt x="324982" y="1072636"/>
                </a:cubicBezTo>
                <a:cubicBezTo>
                  <a:pt x="299422" y="1107117"/>
                  <a:pt x="263288" y="1180881"/>
                  <a:pt x="218761" y="1291200"/>
                </a:cubicBezTo>
                <a:lnTo>
                  <a:pt x="1211909" y="1291255"/>
                </a:lnTo>
                <a:cubicBezTo>
                  <a:pt x="1257058" y="1291255"/>
                  <a:pt x="1293658" y="1327895"/>
                  <a:pt x="1293658" y="1373094"/>
                </a:cubicBezTo>
                <a:lnTo>
                  <a:pt x="1293658" y="1427657"/>
                </a:lnTo>
                <a:cubicBezTo>
                  <a:pt x="1293658" y="1442719"/>
                  <a:pt x="1281458" y="1454933"/>
                  <a:pt x="1266408" y="1454933"/>
                </a:cubicBezTo>
                <a:lnTo>
                  <a:pt x="27250" y="1454933"/>
                </a:lnTo>
                <a:cubicBezTo>
                  <a:pt x="12200" y="1454933"/>
                  <a:pt x="0" y="1442719"/>
                  <a:pt x="0" y="1427657"/>
                </a:cubicBezTo>
                <a:lnTo>
                  <a:pt x="0" y="1373094"/>
                </a:lnTo>
                <a:cubicBezTo>
                  <a:pt x="0" y="1362618"/>
                  <a:pt x="1962" y="1352634"/>
                  <a:pt x="5504" y="1343468"/>
                </a:cubicBezTo>
                <a:cubicBezTo>
                  <a:pt x="6431" y="1338285"/>
                  <a:pt x="7848" y="1333047"/>
                  <a:pt x="9701" y="1327646"/>
                </a:cubicBezTo>
                <a:cubicBezTo>
                  <a:pt x="123442" y="999199"/>
                  <a:pt x="265685" y="712271"/>
                  <a:pt x="452510" y="482250"/>
                </a:cubicBezTo>
                <a:cubicBezTo>
                  <a:pt x="702773" y="174099"/>
                  <a:pt x="1011460" y="0"/>
                  <a:pt x="1382820" y="0"/>
                </a:cubicBezTo>
                <a:close/>
                <a:moveTo>
                  <a:pt x="1153267" y="209563"/>
                </a:moveTo>
                <a:lnTo>
                  <a:pt x="1141386" y="212618"/>
                </a:lnTo>
                <a:cubicBezTo>
                  <a:pt x="847197" y="290474"/>
                  <a:pt x="611323" y="513240"/>
                  <a:pt x="422372" y="842777"/>
                </a:cubicBezTo>
                <a:lnTo>
                  <a:pt x="412727" y="859800"/>
                </a:lnTo>
                <a:lnTo>
                  <a:pt x="432836" y="858491"/>
                </a:lnTo>
                <a:cubicBezTo>
                  <a:pt x="490016" y="855644"/>
                  <a:pt x="547262" y="854371"/>
                  <a:pt x="604510" y="854672"/>
                </a:cubicBezTo>
                <a:lnTo>
                  <a:pt x="691165" y="854672"/>
                </a:lnTo>
                <a:cubicBezTo>
                  <a:pt x="717597" y="854672"/>
                  <a:pt x="755584" y="827992"/>
                  <a:pt x="805560" y="767977"/>
                </a:cubicBezTo>
                <a:lnTo>
                  <a:pt x="809102" y="763558"/>
                </a:lnTo>
                <a:lnTo>
                  <a:pt x="801745" y="755210"/>
                </a:lnTo>
                <a:cubicBezTo>
                  <a:pt x="787695" y="739744"/>
                  <a:pt x="773154" y="724732"/>
                  <a:pt x="758145" y="710198"/>
                </a:cubicBezTo>
                <a:lnTo>
                  <a:pt x="747300" y="699777"/>
                </a:lnTo>
                <a:cubicBezTo>
                  <a:pt x="694162" y="648928"/>
                  <a:pt x="720214" y="559233"/>
                  <a:pt x="792317" y="544830"/>
                </a:cubicBezTo>
                <a:cubicBezTo>
                  <a:pt x="841882" y="535200"/>
                  <a:pt x="891201" y="524340"/>
                  <a:pt x="940229" y="512258"/>
                </a:cubicBezTo>
                <a:lnTo>
                  <a:pt x="960666" y="506856"/>
                </a:lnTo>
                <a:cubicBezTo>
                  <a:pt x="969222" y="504509"/>
                  <a:pt x="976634" y="502327"/>
                  <a:pt x="982793" y="500309"/>
                </a:cubicBezTo>
                <a:lnTo>
                  <a:pt x="987262" y="498890"/>
                </a:lnTo>
                <a:lnTo>
                  <a:pt x="1002467" y="473466"/>
                </a:lnTo>
                <a:lnTo>
                  <a:pt x="1016637" y="448696"/>
                </a:lnTo>
                <a:lnTo>
                  <a:pt x="1027810" y="428836"/>
                </a:lnTo>
                <a:lnTo>
                  <a:pt x="1088576" y="317644"/>
                </a:lnTo>
                <a:cubicBezTo>
                  <a:pt x="1108831" y="280830"/>
                  <a:pt x="1130408" y="244760"/>
                  <a:pt x="1153267" y="209508"/>
                </a:cubicBezTo>
                <a:close/>
              </a:path>
            </a:pathLst>
          </a:custGeom>
          <a:gradFill>
            <a:gsLst>
              <a:gs pos="0">
                <a:schemeClr val="accent1">
                  <a:lumMod val="0"/>
                  <a:lumOff val="100000"/>
                  <a:alpha val="33000"/>
                </a:schemeClr>
              </a:gs>
              <a:gs pos="100000">
                <a:schemeClr val="bg1">
                  <a:alpha val="0"/>
                </a:schemeClr>
              </a:gs>
            </a:gsLst>
            <a:lin ang="5400000" scaled="1"/>
          </a:gradFill>
          <a:ln w="1436" cap="flat">
            <a:noFill/>
            <a:prstDash val="solid"/>
            <a:miter/>
          </a:ln>
        </p:spPr>
        <p:txBody>
          <a:bodyPr rtlCol="0" anchor="ctr"/>
          <a:lstStyle/>
          <a:p>
            <a:endParaRPr lang="en-US"/>
          </a:p>
        </p:txBody>
      </p:sp>
      <p:sp>
        <p:nvSpPr>
          <p:cNvPr id="6" name="标题 5"/>
          <p:cNvSpPr>
            <a:spLocks noGrp="1"/>
          </p:cNvSpPr>
          <p:nvPr>
            <p:ph type="title"/>
            <p:custDataLst>
              <p:tags r:id="rId3"/>
            </p:custDataLst>
          </p:nvPr>
        </p:nvSpPr>
        <p:spPr>
          <a:xfrm>
            <a:off x="696000" y="360000"/>
            <a:ext cx="10800000" cy="720000"/>
          </a:xfrm>
        </p:spPr>
        <p:txBody>
          <a:bodyPr wrap="square" lIns="0" tIns="0" rIns="0" bIns="0" anchor="b" anchorCtr="0">
            <a:normAutofit/>
          </a:bodyPr>
          <a:lstStyle/>
          <a:p>
            <a:r>
              <a:rPr lang="en-IN" altLang="en-US" spc="0" dirty="0">
                <a:solidFill>
                  <a:schemeClr val="lt1">
                    <a:lumMod val="100000"/>
                  </a:schemeClr>
                </a:solidFill>
              </a:rPr>
              <a:t>Recommendations</a:t>
            </a:r>
            <a:endParaRPr lang="en-IN" altLang="en-US" spc="0" dirty="0">
              <a:solidFill>
                <a:schemeClr val="lt1">
                  <a:lumMod val="100000"/>
                </a:schemeClr>
              </a:solidFill>
            </a:endParaRPr>
          </a:p>
        </p:txBody>
      </p:sp>
      <p:sp>
        <p:nvSpPr>
          <p:cNvPr id="25" name="矩形: 圆角 24"/>
          <p:cNvSpPr/>
          <p:nvPr>
            <p:custDataLst>
              <p:tags r:id="rId4"/>
            </p:custDataLst>
          </p:nvPr>
        </p:nvSpPr>
        <p:spPr>
          <a:xfrm>
            <a:off x="695325" y="171332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p:cNvSpPr/>
          <p:nvPr>
            <p:custDataLst>
              <p:tags r:id="rId5"/>
            </p:custDataLst>
          </p:nvPr>
        </p:nvSpPr>
        <p:spPr>
          <a:xfrm>
            <a:off x="902216" y="2546281"/>
            <a:ext cx="2906303" cy="1131470"/>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altLang="en-US" sz="1200" dirty="0">
                <a:ln>
                  <a:noFill/>
                  <a:prstDash val="sysDot"/>
                </a:ln>
                <a:solidFill>
                  <a:srgbClr val="212121"/>
                </a:solidFill>
                <a:latin typeface="+mn-lt"/>
              </a:rPr>
              <a:t>Pre-position de-icing crews at strategic hubs to ensure quick response and minimize delays during inclement weather conditions over the winter months.</a:t>
            </a:r>
            <a:endParaRPr lang="en-US" altLang="en-US" sz="1200" dirty="0">
              <a:ln>
                <a:noFill/>
                <a:prstDash val="sysDot"/>
              </a:ln>
              <a:solidFill>
                <a:srgbClr val="212121"/>
              </a:solidFill>
              <a:latin typeface="+mn-lt"/>
            </a:endParaRPr>
          </a:p>
        </p:txBody>
      </p:sp>
      <p:sp>
        <p:nvSpPr>
          <p:cNvPr id="3" name="矩形 2"/>
          <p:cNvSpPr/>
          <p:nvPr>
            <p:custDataLst>
              <p:tags r:id="rId6"/>
            </p:custDataLst>
          </p:nvPr>
        </p:nvSpPr>
        <p:spPr>
          <a:xfrm>
            <a:off x="902215" y="1902226"/>
            <a:ext cx="2000011" cy="590722"/>
          </a:xfrm>
          <a:prstGeom prst="rect">
            <a:avLst/>
          </a:prstGeom>
          <a:noFill/>
        </p:spPr>
        <p:txBody>
          <a:bodyPr wrap="square" lIns="0" tIns="0" rIns="0" bIns="0" rtlCol="0" anchor="ctr" anchorCtr="0">
            <a:normAutofit fontScale="90000"/>
          </a:bodyPr>
          <a:lstStyle/>
          <a:p>
            <a:pPr>
              <a:spcBef>
                <a:spcPct val="0"/>
              </a:spcBef>
              <a:spcAft>
                <a:spcPct val="0"/>
              </a:spcAft>
              <a:buClr>
                <a:schemeClr val="accent1"/>
              </a:buClr>
              <a:buSzPct val="70000"/>
            </a:pPr>
            <a:r>
              <a:rPr lang="en-US" altLang="en-US" sz="2000" b="1" dirty="0">
                <a:solidFill>
                  <a:schemeClr val="accent1"/>
                </a:solidFill>
                <a:latin typeface="+mj-lt"/>
              </a:rPr>
              <a:t>Winter Preparedness Measures</a:t>
            </a:r>
            <a:endParaRPr lang="en-US" altLang="en-US" sz="2000" b="1" dirty="0">
              <a:solidFill>
                <a:schemeClr val="accent1"/>
              </a:solidFill>
              <a:latin typeface="+mj-lt"/>
            </a:endParaRPr>
          </a:p>
        </p:txBody>
      </p:sp>
      <p:sp>
        <p:nvSpPr>
          <p:cNvPr id="4" name="矩形 3"/>
          <p:cNvSpPr/>
          <p:nvPr>
            <p:custDataLst>
              <p:tags r:id="rId7"/>
            </p:custDataLst>
          </p:nvPr>
        </p:nvSpPr>
        <p:spPr>
          <a:xfrm>
            <a:off x="3080874" y="1902226"/>
            <a:ext cx="727646"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01</a:t>
            </a:r>
            <a:endParaRPr lang="en-US" sz="3200" b="1" dirty="0">
              <a:solidFill>
                <a:schemeClr val="accent1"/>
              </a:solidFill>
              <a:latin typeface="+mn-ea"/>
            </a:endParaRPr>
          </a:p>
        </p:txBody>
      </p:sp>
      <p:sp>
        <p:nvSpPr>
          <p:cNvPr id="18" name="矩形: 圆角 17"/>
          <p:cNvSpPr/>
          <p:nvPr>
            <p:custDataLst>
              <p:tags r:id="rId8"/>
            </p:custDataLst>
          </p:nvPr>
        </p:nvSpPr>
        <p:spPr>
          <a:xfrm>
            <a:off x="4444347" y="171332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p:cNvSpPr/>
          <p:nvPr>
            <p:custDataLst>
              <p:tags r:id="rId9"/>
            </p:custDataLst>
          </p:nvPr>
        </p:nvSpPr>
        <p:spPr>
          <a:xfrm>
            <a:off x="4651238" y="2546281"/>
            <a:ext cx="2906303" cy="1131470"/>
          </a:xfrm>
          <a:prstGeom prst="rect">
            <a:avLst/>
          </a:prstGeom>
          <a:noFill/>
        </p:spPr>
        <p:txBody>
          <a:bodyPr wrap="square" lIns="0" tIns="0" rIns="0" bIns="0" rtlCol="0" anchor="t" anchorCtr="0">
            <a:normAutofit fontScale="90000"/>
          </a:bodyPr>
          <a:lstStyle/>
          <a:p>
            <a:pPr>
              <a:lnSpc>
                <a:spcPct val="150000"/>
              </a:lnSpc>
              <a:spcBef>
                <a:spcPct val="0"/>
              </a:spcBef>
              <a:spcAft>
                <a:spcPct val="0"/>
              </a:spcAft>
            </a:pPr>
            <a:r>
              <a:rPr lang="en-US" altLang="en-US" sz="1200" dirty="0">
                <a:ln>
                  <a:noFill/>
                  <a:prstDash val="sysDot"/>
                </a:ln>
                <a:solidFill>
                  <a:srgbClr val="212121"/>
                </a:solidFill>
                <a:latin typeface="+mn-lt"/>
              </a:rPr>
              <a:t>Implement dynamic crew and aircraft re-routing to effectively absorb delays, and maintain on-call reserve crews during peak holiday travel periods to handle unexpected surges.</a:t>
            </a:r>
            <a:endParaRPr lang="en-US" altLang="en-US" sz="1200" dirty="0">
              <a:ln>
                <a:noFill/>
                <a:prstDash val="sysDot"/>
              </a:ln>
              <a:solidFill>
                <a:srgbClr val="212121"/>
              </a:solidFill>
              <a:latin typeface="+mn-lt"/>
            </a:endParaRPr>
          </a:p>
        </p:txBody>
      </p:sp>
      <p:sp>
        <p:nvSpPr>
          <p:cNvPr id="8" name="矩形 7"/>
          <p:cNvSpPr/>
          <p:nvPr>
            <p:custDataLst>
              <p:tags r:id="rId10"/>
            </p:custDataLst>
          </p:nvPr>
        </p:nvSpPr>
        <p:spPr>
          <a:xfrm>
            <a:off x="4651237" y="1902226"/>
            <a:ext cx="2000011" cy="590722"/>
          </a:xfrm>
          <a:prstGeom prst="rect">
            <a:avLst/>
          </a:prstGeom>
          <a:noFill/>
        </p:spPr>
        <p:txBody>
          <a:bodyPr wrap="square" lIns="0" tIns="0" rIns="0" bIns="0" rtlCol="0" anchor="ctr" anchorCtr="0">
            <a:normAutofit fontScale="90000"/>
          </a:bodyPr>
          <a:lstStyle/>
          <a:p>
            <a:pPr>
              <a:spcBef>
                <a:spcPct val="0"/>
              </a:spcBef>
              <a:spcAft>
                <a:spcPct val="0"/>
              </a:spcAft>
              <a:buClr>
                <a:schemeClr val="accent1"/>
              </a:buClr>
              <a:buSzPct val="70000"/>
            </a:pPr>
            <a:r>
              <a:rPr lang="en-US" altLang="en-US" sz="2000" b="1">
                <a:solidFill>
                  <a:schemeClr val="accent1"/>
                </a:solidFill>
                <a:latin typeface="+mj-lt"/>
              </a:rPr>
              <a:t>Operational Flexibility Strategies</a:t>
            </a:r>
            <a:endParaRPr lang="en-US" altLang="en-US" sz="2000" b="1">
              <a:solidFill>
                <a:schemeClr val="accent1"/>
              </a:solidFill>
              <a:latin typeface="+mj-lt"/>
            </a:endParaRPr>
          </a:p>
        </p:txBody>
      </p:sp>
      <p:sp>
        <p:nvSpPr>
          <p:cNvPr id="9" name="矩形 8"/>
          <p:cNvSpPr/>
          <p:nvPr>
            <p:custDataLst>
              <p:tags r:id="rId11"/>
            </p:custDataLst>
          </p:nvPr>
        </p:nvSpPr>
        <p:spPr>
          <a:xfrm>
            <a:off x="6829896" y="1902226"/>
            <a:ext cx="727647"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02</a:t>
            </a:r>
            <a:endParaRPr lang="en-US" sz="3200" b="1" dirty="0">
              <a:solidFill>
                <a:schemeClr val="accent1"/>
              </a:solidFill>
              <a:latin typeface="+mn-ea"/>
            </a:endParaRPr>
          </a:p>
        </p:txBody>
      </p:sp>
      <p:sp>
        <p:nvSpPr>
          <p:cNvPr id="23" name="矩形: 圆角 22"/>
          <p:cNvSpPr/>
          <p:nvPr>
            <p:custDataLst>
              <p:tags r:id="rId12"/>
            </p:custDataLst>
          </p:nvPr>
        </p:nvSpPr>
        <p:spPr>
          <a:xfrm>
            <a:off x="8184305" y="171332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p:cNvSpPr/>
          <p:nvPr>
            <p:custDataLst>
              <p:tags r:id="rId13"/>
            </p:custDataLst>
          </p:nvPr>
        </p:nvSpPr>
        <p:spPr>
          <a:xfrm>
            <a:off x="8391196" y="2546281"/>
            <a:ext cx="2906304" cy="1131470"/>
          </a:xfrm>
          <a:prstGeom prst="rect">
            <a:avLst/>
          </a:prstGeom>
          <a:noFill/>
        </p:spPr>
        <p:txBody>
          <a:bodyPr wrap="square" lIns="0" tIns="0" rIns="0" bIns="0" rtlCol="0" anchor="t" anchorCtr="0">
            <a:normAutofit fontScale="90000"/>
          </a:bodyPr>
          <a:lstStyle/>
          <a:p>
            <a:pPr>
              <a:lnSpc>
                <a:spcPct val="150000"/>
              </a:lnSpc>
              <a:spcBef>
                <a:spcPct val="0"/>
              </a:spcBef>
              <a:spcAft>
                <a:spcPct val="0"/>
              </a:spcAft>
            </a:pPr>
            <a:r>
              <a:rPr lang="en-US" altLang="en-US" sz="1200" dirty="0">
                <a:ln>
                  <a:noFill/>
                  <a:prstDash val="sysDot"/>
                </a:ln>
                <a:solidFill>
                  <a:srgbClr val="212121"/>
                </a:solidFill>
                <a:latin typeface="+mn-lt"/>
              </a:rPr>
              <a:t>Utilize automated dashboard alerts to monitor and notify when daily on-time performance drops below 75%, triggering necessary contingency protocols for passenger management.</a:t>
            </a:r>
            <a:endParaRPr lang="en-US" altLang="en-US" sz="1200" dirty="0">
              <a:ln>
                <a:noFill/>
                <a:prstDash val="sysDot"/>
              </a:ln>
              <a:solidFill>
                <a:srgbClr val="212121"/>
              </a:solidFill>
              <a:latin typeface="+mn-lt"/>
            </a:endParaRPr>
          </a:p>
        </p:txBody>
      </p:sp>
      <p:sp>
        <p:nvSpPr>
          <p:cNvPr id="12" name="矩形 11"/>
          <p:cNvSpPr/>
          <p:nvPr>
            <p:custDataLst>
              <p:tags r:id="rId14"/>
            </p:custDataLst>
          </p:nvPr>
        </p:nvSpPr>
        <p:spPr>
          <a:xfrm>
            <a:off x="8391195" y="1902226"/>
            <a:ext cx="2000011" cy="590722"/>
          </a:xfrm>
          <a:prstGeom prst="rect">
            <a:avLst/>
          </a:prstGeom>
          <a:noFill/>
        </p:spPr>
        <p:txBody>
          <a:bodyPr wrap="square" lIns="0" tIns="0" rIns="0" bIns="0" rtlCol="0" anchor="ctr" anchorCtr="0">
            <a:normAutofit lnSpcReduction="10000"/>
          </a:bodyPr>
          <a:lstStyle/>
          <a:p>
            <a:pPr>
              <a:spcBef>
                <a:spcPct val="0"/>
              </a:spcBef>
              <a:spcAft>
                <a:spcPct val="0"/>
              </a:spcAft>
              <a:buClr>
                <a:schemeClr val="accent1"/>
              </a:buClr>
              <a:buSzPct val="70000"/>
            </a:pPr>
            <a:r>
              <a:rPr lang="en-US" altLang="en-US" sz="2000" b="1">
                <a:solidFill>
                  <a:schemeClr val="accent1"/>
                </a:solidFill>
                <a:latin typeface="+mj-lt"/>
              </a:rPr>
              <a:t>Real-Time Alerts Implementation</a:t>
            </a:r>
            <a:endParaRPr lang="en-US" altLang="en-US" sz="2000" b="1">
              <a:solidFill>
                <a:schemeClr val="accent1"/>
              </a:solidFill>
              <a:latin typeface="+mj-lt"/>
            </a:endParaRPr>
          </a:p>
        </p:txBody>
      </p:sp>
      <p:sp>
        <p:nvSpPr>
          <p:cNvPr id="14" name="矩形 13"/>
          <p:cNvSpPr/>
          <p:nvPr>
            <p:custDataLst>
              <p:tags r:id="rId15"/>
            </p:custDataLst>
          </p:nvPr>
        </p:nvSpPr>
        <p:spPr>
          <a:xfrm>
            <a:off x="10569854" y="1902226"/>
            <a:ext cx="727646"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03</a:t>
            </a:r>
            <a:endParaRPr lang="en-US" sz="3200" b="1" dirty="0">
              <a:solidFill>
                <a:schemeClr val="accent1"/>
              </a:solidFill>
              <a:latin typeface="+mn-ea"/>
            </a:endParaRPr>
          </a:p>
        </p:txBody>
      </p:sp>
      <p:sp>
        <p:nvSpPr>
          <p:cNvPr id="7" name="矩形: 圆角 39"/>
          <p:cNvSpPr/>
          <p:nvPr>
            <p:custDataLst>
              <p:tags r:id="rId16"/>
            </p:custDataLst>
          </p:nvPr>
        </p:nvSpPr>
        <p:spPr>
          <a:xfrm>
            <a:off x="703714" y="414233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custDataLst>
              <p:tags r:id="rId17"/>
            </p:custDataLst>
          </p:nvPr>
        </p:nvSpPr>
        <p:spPr>
          <a:xfrm>
            <a:off x="910605" y="4975291"/>
            <a:ext cx="2906303" cy="1131470"/>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altLang="en-US" sz="1200" dirty="0">
                <a:ln>
                  <a:noFill/>
                  <a:prstDash val="sysDot"/>
                </a:ln>
                <a:solidFill>
                  <a:srgbClr val="212121"/>
                </a:solidFill>
                <a:latin typeface="+mn-lt"/>
              </a:rPr>
              <a:t>Investigate the top 10 routes with the highest delay volumes to identify ground-handling or ATC constraints, facilitating strategic improvements in service delivery.</a:t>
            </a:r>
            <a:endParaRPr lang="en-US" altLang="en-US" sz="1200" dirty="0">
              <a:ln>
                <a:noFill/>
                <a:prstDash val="sysDot"/>
              </a:ln>
              <a:solidFill>
                <a:srgbClr val="212121"/>
              </a:solidFill>
              <a:latin typeface="+mn-lt"/>
            </a:endParaRPr>
          </a:p>
        </p:txBody>
      </p:sp>
      <p:sp>
        <p:nvSpPr>
          <p:cNvPr id="16" name="矩形 15"/>
          <p:cNvSpPr/>
          <p:nvPr>
            <p:custDataLst>
              <p:tags r:id="rId18"/>
            </p:custDataLst>
          </p:nvPr>
        </p:nvSpPr>
        <p:spPr>
          <a:xfrm>
            <a:off x="910604" y="4331236"/>
            <a:ext cx="2000011" cy="590722"/>
          </a:xfrm>
          <a:prstGeom prst="rect">
            <a:avLst/>
          </a:prstGeom>
          <a:noFill/>
        </p:spPr>
        <p:txBody>
          <a:bodyPr wrap="square" lIns="0" tIns="0" rIns="0" bIns="0" rtlCol="0" anchor="ctr" anchorCtr="0">
            <a:normAutofit lnSpcReduction="10000"/>
          </a:bodyPr>
          <a:lstStyle/>
          <a:p>
            <a:pPr>
              <a:spcBef>
                <a:spcPct val="0"/>
              </a:spcBef>
              <a:spcAft>
                <a:spcPct val="0"/>
              </a:spcAft>
              <a:buClr>
                <a:schemeClr val="accent1"/>
              </a:buClr>
              <a:buSzPct val="70000"/>
            </a:pPr>
            <a:r>
              <a:rPr lang="en-US" altLang="en-US" sz="2000" b="1" dirty="0">
                <a:solidFill>
                  <a:schemeClr val="accent1"/>
                </a:solidFill>
                <a:latin typeface="+mj-lt"/>
              </a:rPr>
              <a:t>Conducting Root-Cause Deep Dives</a:t>
            </a:r>
            <a:endParaRPr lang="en-US" altLang="en-US" sz="2000" b="1" dirty="0">
              <a:solidFill>
                <a:schemeClr val="accent1"/>
              </a:solidFill>
              <a:latin typeface="+mj-lt"/>
            </a:endParaRPr>
          </a:p>
        </p:txBody>
      </p:sp>
      <p:sp>
        <p:nvSpPr>
          <p:cNvPr id="17" name="矩形 16"/>
          <p:cNvSpPr/>
          <p:nvPr>
            <p:custDataLst>
              <p:tags r:id="rId19"/>
            </p:custDataLst>
          </p:nvPr>
        </p:nvSpPr>
        <p:spPr>
          <a:xfrm>
            <a:off x="3089263" y="4331236"/>
            <a:ext cx="727646"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04</a:t>
            </a:r>
            <a:endParaRPr lang="en-US" sz="3200" b="1" dirty="0">
              <a:solidFill>
                <a:schemeClr val="accent1"/>
              </a:solidFill>
              <a:latin typeface="+mn-ea"/>
            </a:endParaRPr>
          </a:p>
        </p:txBody>
      </p:sp>
      <p:sp>
        <p:nvSpPr>
          <p:cNvPr id="11" name="矩形: 圆角 44"/>
          <p:cNvSpPr/>
          <p:nvPr>
            <p:custDataLst>
              <p:tags r:id="rId20"/>
            </p:custDataLst>
          </p:nvPr>
        </p:nvSpPr>
        <p:spPr>
          <a:xfrm>
            <a:off x="4444347" y="414233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custDataLst>
              <p:tags r:id="rId21"/>
            </p:custDataLst>
          </p:nvPr>
        </p:nvSpPr>
        <p:spPr>
          <a:xfrm>
            <a:off x="4651238" y="4975291"/>
            <a:ext cx="2906303" cy="1131470"/>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altLang="en-US" sz="1200" dirty="0">
                <a:ln>
                  <a:noFill/>
                  <a:prstDash val="sysDot"/>
                </a:ln>
                <a:solidFill>
                  <a:srgbClr val="212121"/>
                </a:solidFill>
                <a:latin typeface="+mn-lt"/>
              </a:rPr>
              <a:t>Collaborate with airport authorities to streamline turnaround processes, enhancing overall operational efficiency and reducing delays in busy airport environments.</a:t>
            </a:r>
            <a:endParaRPr lang="en-US" altLang="en-US" sz="1200" dirty="0">
              <a:ln>
                <a:noFill/>
                <a:prstDash val="sysDot"/>
              </a:ln>
              <a:solidFill>
                <a:srgbClr val="212121"/>
              </a:solidFill>
              <a:latin typeface="+mn-lt"/>
            </a:endParaRPr>
          </a:p>
        </p:txBody>
      </p:sp>
      <p:sp>
        <p:nvSpPr>
          <p:cNvPr id="26" name="矩形 25"/>
          <p:cNvSpPr/>
          <p:nvPr>
            <p:custDataLst>
              <p:tags r:id="rId22"/>
            </p:custDataLst>
          </p:nvPr>
        </p:nvSpPr>
        <p:spPr>
          <a:xfrm>
            <a:off x="4651237" y="4331236"/>
            <a:ext cx="2000011" cy="590722"/>
          </a:xfrm>
          <a:prstGeom prst="rect">
            <a:avLst/>
          </a:prstGeom>
          <a:noFill/>
        </p:spPr>
        <p:txBody>
          <a:bodyPr wrap="square" lIns="0" tIns="0" rIns="0" bIns="0" rtlCol="0" anchor="ctr" anchorCtr="0">
            <a:normAutofit lnSpcReduction="10000"/>
          </a:bodyPr>
          <a:lstStyle/>
          <a:p>
            <a:pPr>
              <a:spcBef>
                <a:spcPct val="0"/>
              </a:spcBef>
              <a:spcAft>
                <a:spcPct val="0"/>
              </a:spcAft>
              <a:buClr>
                <a:schemeClr val="accent1"/>
              </a:buClr>
              <a:buSzPct val="70000"/>
            </a:pPr>
            <a:r>
              <a:rPr lang="en-US" altLang="en-US" sz="2000" b="1" dirty="0">
                <a:solidFill>
                  <a:schemeClr val="accent1"/>
                </a:solidFill>
                <a:latin typeface="+mj-lt"/>
              </a:rPr>
              <a:t>Partnership with Airport Authorities</a:t>
            </a:r>
            <a:endParaRPr lang="en-US" altLang="en-US" sz="2000" b="1" dirty="0">
              <a:solidFill>
                <a:schemeClr val="accent1"/>
              </a:solidFill>
              <a:latin typeface="+mj-lt"/>
            </a:endParaRPr>
          </a:p>
        </p:txBody>
      </p:sp>
      <p:sp>
        <p:nvSpPr>
          <p:cNvPr id="13" name="矩形 12"/>
          <p:cNvSpPr/>
          <p:nvPr>
            <p:custDataLst>
              <p:tags r:id="rId23"/>
            </p:custDataLst>
          </p:nvPr>
        </p:nvSpPr>
        <p:spPr>
          <a:xfrm>
            <a:off x="6829896" y="4331236"/>
            <a:ext cx="727647"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05</a:t>
            </a:r>
            <a:endParaRPr lang="en-US" sz="3200" b="1" dirty="0">
              <a:solidFill>
                <a:schemeClr val="accent1"/>
              </a:solidFill>
              <a:latin typeface="+mn-ea"/>
            </a:endParaRPr>
          </a:p>
        </p:txBody>
      </p:sp>
      <p:sp>
        <p:nvSpPr>
          <p:cNvPr id="19" name="矩形: 圆角 49"/>
          <p:cNvSpPr/>
          <p:nvPr>
            <p:custDataLst>
              <p:tags r:id="rId24"/>
            </p:custDataLst>
          </p:nvPr>
        </p:nvSpPr>
        <p:spPr>
          <a:xfrm>
            <a:off x="8175916" y="4142331"/>
            <a:ext cx="3320084" cy="2156869"/>
          </a:xfrm>
          <a:prstGeom prst="roundRect">
            <a:avLst>
              <a:gd name="adj" fmla="val 5275"/>
            </a:avLst>
          </a:prstGeom>
          <a:solidFill>
            <a:srgbClr val="FFFFFF"/>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custDataLst>
              <p:tags r:id="rId25"/>
            </p:custDataLst>
          </p:nvPr>
        </p:nvSpPr>
        <p:spPr>
          <a:xfrm>
            <a:off x="8382807" y="4975291"/>
            <a:ext cx="2906303" cy="1131470"/>
          </a:xfrm>
          <a:prstGeom prst="rect">
            <a:avLst/>
          </a:prstGeom>
          <a:noFill/>
        </p:spPr>
        <p:txBody>
          <a:bodyPr wrap="square" lIns="0" tIns="0" rIns="0" bIns="0" rtlCol="0" anchor="t" anchorCtr="0">
            <a:normAutofit/>
          </a:bodyPr>
          <a:lstStyle/>
          <a:p>
            <a:pPr>
              <a:lnSpc>
                <a:spcPct val="150000"/>
              </a:lnSpc>
              <a:spcBef>
                <a:spcPct val="0"/>
              </a:spcBef>
              <a:spcAft>
                <a:spcPct val="0"/>
              </a:spcAft>
            </a:pPr>
            <a:r>
              <a:rPr lang="en-US" altLang="en-US" sz="1200" dirty="0">
                <a:ln>
                  <a:noFill/>
                  <a:prstDash val="sysDot"/>
                </a:ln>
                <a:solidFill>
                  <a:srgbClr val="212121"/>
                </a:solidFill>
                <a:latin typeface="+mn-lt"/>
              </a:rPr>
              <a:t>Increase buffer times in schedules specifically for the months of December to February to accommodate potential winter weather disruptions and maintain on-time performance.</a:t>
            </a:r>
            <a:endParaRPr lang="en-US" altLang="en-US" sz="1200" dirty="0">
              <a:ln>
                <a:noFill/>
                <a:prstDash val="sysDot"/>
              </a:ln>
              <a:solidFill>
                <a:srgbClr val="212121"/>
              </a:solidFill>
              <a:latin typeface="+mn-lt"/>
            </a:endParaRPr>
          </a:p>
        </p:txBody>
      </p:sp>
      <p:sp>
        <p:nvSpPr>
          <p:cNvPr id="21" name="矩形 20"/>
          <p:cNvSpPr/>
          <p:nvPr>
            <p:custDataLst>
              <p:tags r:id="rId26"/>
            </p:custDataLst>
          </p:nvPr>
        </p:nvSpPr>
        <p:spPr>
          <a:xfrm>
            <a:off x="8382806" y="4331236"/>
            <a:ext cx="2000011" cy="590722"/>
          </a:xfrm>
          <a:prstGeom prst="rect">
            <a:avLst/>
          </a:prstGeom>
          <a:noFill/>
        </p:spPr>
        <p:txBody>
          <a:bodyPr wrap="square" lIns="0" tIns="0" rIns="0" bIns="0" rtlCol="0" anchor="ctr" anchorCtr="0">
            <a:normAutofit lnSpcReduction="10000"/>
          </a:bodyPr>
          <a:lstStyle/>
          <a:p>
            <a:pPr>
              <a:spcBef>
                <a:spcPct val="0"/>
              </a:spcBef>
              <a:spcAft>
                <a:spcPct val="0"/>
              </a:spcAft>
              <a:buClr>
                <a:schemeClr val="accent1"/>
              </a:buClr>
              <a:buSzPct val="70000"/>
            </a:pPr>
            <a:r>
              <a:rPr lang="en-US" altLang="en-US" sz="2000" b="1">
                <a:solidFill>
                  <a:schemeClr val="accent1"/>
                </a:solidFill>
                <a:latin typeface="+mj-lt"/>
              </a:rPr>
              <a:t>Buffer Time Adjustments</a:t>
            </a:r>
            <a:endParaRPr lang="en-US" altLang="en-US" sz="2000" b="1">
              <a:solidFill>
                <a:schemeClr val="accent1"/>
              </a:solidFill>
              <a:latin typeface="+mj-lt"/>
            </a:endParaRPr>
          </a:p>
        </p:txBody>
      </p:sp>
      <p:sp>
        <p:nvSpPr>
          <p:cNvPr id="24" name="矩形 23"/>
          <p:cNvSpPr/>
          <p:nvPr>
            <p:custDataLst>
              <p:tags r:id="rId27"/>
            </p:custDataLst>
          </p:nvPr>
        </p:nvSpPr>
        <p:spPr>
          <a:xfrm>
            <a:off x="10561465" y="4331236"/>
            <a:ext cx="727646" cy="590722"/>
          </a:xfrm>
          <a:prstGeom prst="rect">
            <a:avLst/>
          </a:prstGeom>
          <a:noFill/>
        </p:spPr>
        <p:txBody>
          <a:bodyPr wrap="none" lIns="0" tIns="0" rIns="0" bIns="0" rtlCol="0" anchor="ctr" anchorCtr="0">
            <a:noAutofit/>
          </a:bodyPr>
          <a:lstStyle/>
          <a:p>
            <a:pPr algn="r">
              <a:spcBef>
                <a:spcPct val="0"/>
              </a:spcBef>
              <a:spcAft>
                <a:spcPct val="0"/>
              </a:spcAft>
              <a:buClr>
                <a:schemeClr val="accent1"/>
              </a:buClr>
              <a:buSzPct val="70000"/>
            </a:pPr>
            <a:r>
              <a:rPr lang="en-US" sz="3200" b="1" dirty="0">
                <a:solidFill>
                  <a:schemeClr val="accent1"/>
                </a:solidFill>
                <a:latin typeface="+mn-lt"/>
              </a:rPr>
              <a:t>06</a:t>
            </a:r>
            <a:endParaRPr lang="en-US" sz="3200" b="1" dirty="0">
              <a:solidFill>
                <a:schemeClr val="accent1"/>
              </a:solidFill>
              <a:latin typeface="+mn-ea"/>
            </a:endParaRPr>
          </a:p>
        </p:txBody>
      </p:sp>
    </p:spTree>
    <p:custDataLst>
      <p:tags r:id="rId2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custDataLst>
              <p:tags r:id="rId1"/>
            </p:custDataLst>
          </p:nvPr>
        </p:nvCxnSpPr>
        <p:spPr>
          <a:xfrm flipV="1">
            <a:off x="1119505" y="4886697"/>
            <a:ext cx="2058670" cy="28575"/>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任意多边形: 形状 9"/>
          <p:cNvSpPr/>
          <p:nvPr>
            <p:custDataLst>
              <p:tags r:id="rId2"/>
            </p:custDataLst>
          </p:nvPr>
        </p:nvSpPr>
        <p:spPr>
          <a:xfrm flipH="1">
            <a:off x="-3" y="0"/>
            <a:ext cx="12192004" cy="4285453"/>
          </a:xfrm>
          <a:custGeom>
            <a:avLst/>
            <a:gdLst>
              <a:gd name="connsiteX0" fmla="*/ 0 w 4848491"/>
              <a:gd name="connsiteY0" fmla="*/ 0 h 1855952"/>
              <a:gd name="connsiteX1" fmla="*/ 0 w 4848491"/>
              <a:gd name="connsiteY1" fmla="*/ 1848891 h 1855952"/>
              <a:gd name="connsiteX2" fmla="*/ 765620 w 4848491"/>
              <a:gd name="connsiteY2" fmla="*/ 1731523 h 1855952"/>
              <a:gd name="connsiteX3" fmla="*/ 1832601 w 4848491"/>
              <a:gd name="connsiteY3" fmla="*/ 1612689 h 1855952"/>
              <a:gd name="connsiteX4" fmla="*/ 3209088 w 4848491"/>
              <a:gd name="connsiteY4" fmla="*/ 1612689 h 1855952"/>
              <a:gd name="connsiteX5" fmla="*/ 4848492 w 4848491"/>
              <a:gd name="connsiteY5" fmla="*/ 1246169 h 1855952"/>
              <a:gd name="connsiteX6" fmla="*/ 4848492 w 4848491"/>
              <a:gd name="connsiteY6" fmla="*/ 0 h 185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749">
                <a:moveTo>
                  <a:pt x="0" y="0"/>
                </a:moveTo>
                <a:lnTo>
                  <a:pt x="19200" y="0"/>
                </a:lnTo>
                <a:lnTo>
                  <a:pt x="19200" y="4403"/>
                </a:lnTo>
                <a:cubicBezTo>
                  <a:pt x="17417" y="3933"/>
                  <a:pt x="15248" y="4336"/>
                  <a:pt x="12708" y="5813"/>
                </a:cubicBezTo>
                <a:cubicBezTo>
                  <a:pt x="11418" y="6563"/>
                  <a:pt x="9321" y="6604"/>
                  <a:pt x="7257" y="5813"/>
                </a:cubicBezTo>
                <a:cubicBezTo>
                  <a:pt x="5322" y="5072"/>
                  <a:pt x="4419" y="5625"/>
                  <a:pt x="3032" y="6270"/>
                </a:cubicBezTo>
                <a:cubicBezTo>
                  <a:pt x="1645" y="6915"/>
                  <a:pt x="0" y="6722"/>
                  <a:pt x="0" y="6722"/>
                </a:cubicBezTo>
                <a:lnTo>
                  <a:pt x="0" y="0"/>
                </a:lnTo>
                <a:close/>
              </a:path>
            </a:pathLst>
          </a:custGeom>
          <a:gradFill>
            <a:gsLst>
              <a:gs pos="0">
                <a:schemeClr val="bg1"/>
              </a:gs>
              <a:gs pos="68000">
                <a:schemeClr val="accent4"/>
              </a:gs>
            </a:gsLst>
            <a:lin ang="0" scaled="0"/>
          </a:gradFill>
          <a:ln w="8132" cap="flat">
            <a:noFill/>
            <a:prstDash val="solid"/>
            <a:miter/>
          </a:ln>
          <a:effectLst/>
        </p:spPr>
        <p:txBody>
          <a:bodyPr wrap="square" rtlCol="0" anchor="ctr">
            <a:noAutofit/>
          </a:bodyPr>
          <a:lstStyle/>
          <a:p>
            <a:endParaRPr lang="en-US">
              <a:latin typeface="Arial" panose="020B0604020202020204" pitchFamily="34" charset="0"/>
              <a:sym typeface="Arial" panose="020B0604020202020204" pitchFamily="34" charset="0"/>
            </a:endParaRPr>
          </a:p>
        </p:txBody>
      </p:sp>
      <p:pic>
        <p:nvPicPr>
          <p:cNvPr id="8" name="图片 7" descr="C:/Users/张紫岩/Desktop/肖像/VCG41N885749858.jpgVCG41N885749858"/>
          <p:cNvPicPr>
            <a:picLocks noChangeAspect="1"/>
          </p:cNvPicPr>
          <p:nvPr>
            <p:custDataLst>
              <p:tags r:id="rId3"/>
            </p:custDataLst>
          </p:nvPr>
        </p:nvPicPr>
        <p:blipFill>
          <a:blip r:embed="rId4"/>
          <a:srcRect l="27355" t="18920" b="44849"/>
          <a:stretch>
            <a:fillRect/>
          </a:stretch>
        </p:blipFill>
        <p:spPr>
          <a:xfrm>
            <a:off x="-3" y="0"/>
            <a:ext cx="12192002" cy="3981672"/>
          </a:xfrm>
          <a:custGeom>
            <a:avLst/>
            <a:gdLst/>
            <a:ahLst/>
            <a:cxnLst>
              <a:cxn ang="3">
                <a:pos x="hc" y="t"/>
              </a:cxn>
              <a:cxn ang="cd2">
                <a:pos x="l" y="vc"/>
              </a:cxn>
              <a:cxn ang="cd4">
                <a:pos x="hc" y="b"/>
              </a:cxn>
              <a:cxn ang="0">
                <a:pos x="r" y="vc"/>
              </a:cxn>
            </a:cxnLst>
            <a:rect l="l" t="t" r="r" b="b"/>
            <a:pathLst>
              <a:path w="19200" h="6270">
                <a:moveTo>
                  <a:pt x="0" y="0"/>
                </a:moveTo>
                <a:lnTo>
                  <a:pt x="19200" y="0"/>
                </a:lnTo>
                <a:lnTo>
                  <a:pt x="19200" y="6064"/>
                </a:lnTo>
                <a:cubicBezTo>
                  <a:pt x="19200" y="6064"/>
                  <a:pt x="18168" y="6722"/>
                  <a:pt x="16104" y="5688"/>
                </a:cubicBezTo>
                <a:cubicBezTo>
                  <a:pt x="14039" y="4654"/>
                  <a:pt x="12814" y="5092"/>
                  <a:pt x="11008" y="5750"/>
                </a:cubicBezTo>
                <a:cubicBezTo>
                  <a:pt x="9201" y="6408"/>
                  <a:pt x="7524" y="5936"/>
                  <a:pt x="5879" y="5013"/>
                </a:cubicBezTo>
                <a:cubicBezTo>
                  <a:pt x="4234" y="4090"/>
                  <a:pt x="2636" y="3056"/>
                  <a:pt x="0" y="3369"/>
                </a:cubicBezTo>
                <a:lnTo>
                  <a:pt x="0" y="0"/>
                </a:lnTo>
                <a:close/>
              </a:path>
            </a:pathLst>
          </a:custGeom>
        </p:spPr>
      </p:pic>
      <p:sp>
        <p:nvSpPr>
          <p:cNvPr id="4" name="标题 3"/>
          <p:cNvSpPr>
            <a:spLocks noGrp="1"/>
          </p:cNvSpPr>
          <p:nvPr>
            <p:ph type="title"/>
            <p:custDataLst>
              <p:tags r:id="rId5"/>
            </p:custDataLst>
          </p:nvPr>
        </p:nvSpPr>
        <p:spPr>
          <a:xfrm>
            <a:off x="1098550" y="4013499"/>
            <a:ext cx="6367257" cy="1139961"/>
          </a:xfrm>
        </p:spPr>
        <p:txBody>
          <a:bodyPr wrap="square" lIns="0" tIns="0" rIns="0" bIns="0">
            <a:normAutofit/>
          </a:bodyPr>
          <a:lstStyle/>
          <a:p>
            <a:pPr algn="l"/>
            <a:r>
              <a:rPr lang="en-IN" altLang="en-US" sz="3600" spc="0" dirty="0"/>
              <a:t>Conclusion</a:t>
            </a:r>
            <a:endParaRPr lang="en-IN" altLang="en-US" sz="3600" spc="0" dirty="0"/>
          </a:p>
        </p:txBody>
      </p:sp>
      <p:sp>
        <p:nvSpPr>
          <p:cNvPr id="28" name="文本框 27"/>
          <p:cNvSpPr txBox="1"/>
          <p:nvPr>
            <p:custDataLst>
              <p:tags r:id="rId6"/>
            </p:custDataLst>
          </p:nvPr>
        </p:nvSpPr>
        <p:spPr>
          <a:xfrm>
            <a:off x="1119505" y="5516880"/>
            <a:ext cx="10563225" cy="1102360"/>
          </a:xfrm>
          <a:prstGeom prst="rect">
            <a:avLst/>
          </a:prstGeom>
          <a:noFill/>
        </p:spPr>
        <p:txBody>
          <a:bodyPr wrap="square" lIns="0" tIns="0" rIns="0" bIns="0" rtlCol="0" anchor="ctr">
            <a:normAutofit/>
          </a:bodyPr>
          <a:lstStyle/>
          <a:p>
            <a:pPr>
              <a:lnSpc>
                <a:spcPct val="150000"/>
              </a:lnSpc>
            </a:pPr>
            <a:r>
              <a:rPr lang="en-US" altLang="en-US" sz="1600" kern="0" dirty="0">
                <a:ln>
                  <a:noFill/>
                  <a:prstDash val="sysDot"/>
                </a:ln>
                <a:solidFill>
                  <a:schemeClr val="tx1">
                    <a:lumMod val="85000"/>
                    <a:lumOff val="15000"/>
                  </a:schemeClr>
                </a:solidFill>
                <a:latin typeface="+mn-lt"/>
                <a:sym typeface="+mn-ea"/>
              </a:rPr>
              <a:t>To achieve measurable improvements in on-time performance and customer satisfaction, let’s implement targeted strategies focused on winter operations, enhance real-time responsiveness, and prioritize high-delay routes based on our analysis of seasonal vulnerabilities in punctuality.</a:t>
            </a:r>
            <a:endParaRPr lang="en-US" altLang="en-US" sz="1600" kern="0" dirty="0">
              <a:ln>
                <a:noFill/>
                <a:prstDash val="sysDot"/>
              </a:ln>
              <a:solidFill>
                <a:schemeClr val="tx1">
                  <a:lumMod val="85000"/>
                  <a:lumOff val="15000"/>
                </a:schemeClr>
              </a:solidFill>
              <a:latin typeface="+mn-lt"/>
              <a:sym typeface="+mn-ea"/>
            </a:endParaRPr>
          </a:p>
        </p:txBody>
      </p:sp>
      <p:sp>
        <p:nvSpPr>
          <p:cNvPr id="38" name="文本框 37"/>
          <p:cNvSpPr txBox="1"/>
          <p:nvPr>
            <p:custDataLst>
              <p:tags r:id="rId7"/>
            </p:custDataLst>
          </p:nvPr>
        </p:nvSpPr>
        <p:spPr>
          <a:xfrm>
            <a:off x="1119505" y="5168265"/>
            <a:ext cx="5106670" cy="276860"/>
          </a:xfrm>
          <a:prstGeom prst="rect">
            <a:avLst/>
          </a:prstGeom>
          <a:noFill/>
        </p:spPr>
        <p:txBody>
          <a:bodyPr wrap="square" lIns="0" tIns="0" rIns="0" bIns="0" anchor="ctr" anchorCtr="0">
            <a:normAutofit fontScale="70000"/>
          </a:bodyPr>
          <a:lstStyle/>
          <a:p>
            <a:r>
              <a:rPr lang="en-US" altLang="en-US" sz="1800" b="1" kern="0" dirty="0">
                <a:solidFill>
                  <a:schemeClr val="tx1"/>
                </a:solidFill>
                <a:latin typeface="+mj-lt"/>
                <a:sym typeface="Arial" panose="020B0604020202020204" pitchFamily="34" charset="0"/>
              </a:rPr>
              <a:t>Let’s implement targeted strategies to boost our on-time performance.</a:t>
            </a:r>
            <a:endParaRPr lang="en-US" altLang="en-US" sz="1800" b="1" kern="0" dirty="0">
              <a:solidFill>
                <a:schemeClr val="tx1"/>
              </a:solidFill>
              <a:latin typeface="+mj-lt"/>
              <a:sym typeface="Arial" panose="020B0604020202020204" pitchFamily="34" charset="0"/>
            </a:endParaRPr>
          </a:p>
        </p:txBody>
      </p:sp>
    </p:spTree>
    <p:custDataLst>
      <p:tags r:id="rId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1">
            <a:duotone>
              <a:prstClr val="black"/>
              <a:schemeClr val="accent4">
                <a:tint val="45000"/>
                <a:satMod val="400000"/>
              </a:schemeClr>
            </a:duotone>
            <a:extLst>
              <a:ext uri="{BEBA8EAE-BF5A-486C-A8C5-ECC9F3942E4B}">
                <a14:imgProps xmlns:a14="http://schemas.microsoft.com/office/drawing/2010/main">
                  <a14:imgLayer r:embed="rId2">
                    <a14:imgEffect>
                      <a14:brightnessContrast bright="-40000" contrast="20000"/>
                    </a14:imgEffect>
                  </a14:imgLayer>
                </a14:imgProps>
              </a:ext>
              <a:ext uri="{28A0092B-C50C-407E-A947-70E740481C1C}">
                <a14:useLocalDpi xmlns:a14="http://schemas.microsoft.com/office/drawing/2010/main" val="0"/>
              </a:ext>
            </a:extLst>
          </a:blip>
          <a:srcRect l="3020" r="3020"/>
          <a:stretch>
            <a:fillRect/>
          </a:stretch>
        </p:blipFill>
        <p:spPr/>
      </p:pic>
      <p:sp>
        <p:nvSpPr>
          <p:cNvPr id="3" name="文本占位符 2"/>
          <p:cNvSpPr>
            <a:spLocks noGrp="1"/>
          </p:cNvSpPr>
          <p:nvPr>
            <p:ph type="body" sz="quarter" idx="15"/>
          </p:nvPr>
        </p:nvSpPr>
        <p:spPr>
          <a:xfrm>
            <a:off x="881519" y="3513079"/>
            <a:ext cx="6006961" cy="821191"/>
          </a:xfrm>
        </p:spPr>
        <p:txBody>
          <a:bodyPr/>
          <a:lstStyle/>
          <a:p>
            <a:r>
              <a:rPr lang="en-IN" altLang="en-US" dirty="0">
                <a:solidFill>
                  <a:schemeClr val="bg1"/>
                </a:solidFill>
                <a:latin typeface="Arial" panose="020B0604020202020204" pitchFamily="34" charset="0"/>
                <a:sym typeface="Arial" panose="020B0604020202020204" pitchFamily="34" charset="0"/>
              </a:rPr>
              <a:t>Open for Questions</a:t>
            </a:r>
            <a:endParaRPr lang="en-IN" altLang="en-US" dirty="0">
              <a:solidFill>
                <a:schemeClr val="bg1"/>
              </a:solidFill>
              <a:latin typeface="Arial" panose="020B0604020202020204" pitchFamily="34" charset="0"/>
              <a:sym typeface="Arial" panose="020B0604020202020204" pitchFamily="34" charset="0"/>
            </a:endParaRPr>
          </a:p>
        </p:txBody>
      </p:sp>
      <p:sp>
        <p:nvSpPr>
          <p:cNvPr id="4" name="文本占位符 3"/>
          <p:cNvSpPr>
            <a:spLocks noGrp="1"/>
          </p:cNvSpPr>
          <p:nvPr>
            <p:ph type="body" sz="quarter" idx="14"/>
          </p:nvPr>
        </p:nvSpPr>
        <p:spPr>
          <a:xfrm>
            <a:off x="881519" y="2279005"/>
            <a:ext cx="7607161" cy="1446550"/>
          </a:xfrm>
        </p:spPr>
        <p:txBody>
          <a:bodyPr>
            <a:normAutofit/>
          </a:bodyPr>
          <a:lstStyle/>
          <a:p>
            <a:r>
              <a:rPr lang="en-US" altLang="zh-CN" sz="5400" smtClean="0">
                <a:solidFill>
                  <a:schemeClr val="bg1"/>
                </a:solidFill>
                <a:latin typeface="Arial" panose="020B0604020202020204" pitchFamily="34" charset="0"/>
                <a:sym typeface="Arial" panose="020B0604020202020204" pitchFamily="34" charset="0"/>
              </a:rPr>
              <a:t>Thank you</a:t>
            </a:r>
            <a:endParaRPr lang="zh-CN" altLang="en-US" sz="5400" dirty="0">
              <a:solidFill>
                <a:schemeClr val="bg1"/>
              </a:solidFill>
              <a:latin typeface="Arial" panose="020B0604020202020204" pitchFamily="34" charset="0"/>
              <a:sym typeface="Arial" panose="020B0604020202020204" pitchFamily="34" charset="0"/>
            </a:endParaRPr>
          </a:p>
        </p:txBody>
      </p:sp>
      <p:cxnSp>
        <p:nvCxnSpPr>
          <p:cNvPr id="11" name="直接连接符 10"/>
          <p:cNvCxnSpPr/>
          <p:nvPr/>
        </p:nvCxnSpPr>
        <p:spPr>
          <a:xfrm>
            <a:off x="1027365" y="3319508"/>
            <a:ext cx="101479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custDataLst>
              <p:tags r:id="rId1"/>
            </p:custDataLst>
          </p:nvPr>
        </p:nvGrpSpPr>
        <p:grpSpPr>
          <a:xfrm>
            <a:off x="984305" y="1980243"/>
            <a:ext cx="2921635" cy="1916886"/>
            <a:chOff x="688057" y="2467923"/>
            <a:chExt cx="2921635" cy="1916886"/>
          </a:xfrm>
        </p:grpSpPr>
        <p:sp>
          <p:nvSpPr>
            <p:cNvPr id="13"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01</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15" name="直接连接符 14"/>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688057" y="3237364"/>
              <a:ext cx="2921635" cy="1147445"/>
              <a:chOff x="645852" y="3520440"/>
              <a:chExt cx="2921635" cy="1147445"/>
            </a:xfrm>
          </p:grpSpPr>
          <p:sp>
            <p:nvSpPr>
              <p:cNvPr id="17" name="文本框 16"/>
              <p:cNvSpPr txBox="1"/>
              <p:nvPr>
                <p:custDataLst>
                  <p:tags r:id="rId2"/>
                </p:custDataLst>
              </p:nvPr>
            </p:nvSpPr>
            <p:spPr>
              <a:xfrm>
                <a:off x="645852" y="3520440"/>
                <a:ext cx="263875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Introduction</a:t>
                </a:r>
                <a:endParaRPr lang="en-IN" altLang="en-US" sz="2400" dirty="0">
                  <a:solidFill>
                    <a:schemeClr val="bg1"/>
                  </a:solidFill>
                  <a:latin typeface="+mn-ea"/>
                  <a:cs typeface="+mj-cs"/>
                </a:endParaRPr>
              </a:p>
            </p:txBody>
          </p:sp>
          <p:sp>
            <p:nvSpPr>
              <p:cNvPr id="18" name="文本框 17"/>
              <p:cNvSpPr txBox="1"/>
              <p:nvPr>
                <p:custDataLst>
                  <p:tags r:id="rId3"/>
                </p:custDataLst>
              </p:nvPr>
            </p:nvSpPr>
            <p:spPr>
              <a:xfrm>
                <a:off x="730307" y="4236085"/>
                <a:ext cx="2837180" cy="43180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r>
                  <a:rPr lang="en-IN" altLang="en-US" dirty="0">
                    <a:solidFill>
                      <a:schemeClr val="bg1"/>
                    </a:solidFill>
                  </a:rPr>
                  <a:t>Understanding Airline Performance Metrics</a:t>
                </a:r>
                <a:r>
                  <a:rPr lang="en-US" altLang="zh-CN" dirty="0">
                    <a:solidFill>
                      <a:schemeClr val="bg1"/>
                    </a:solidFill>
                  </a:rPr>
                  <a:t> </a:t>
                </a:r>
                <a:endParaRPr lang="en-US" altLang="zh-CN" dirty="0">
                  <a:solidFill>
                    <a:schemeClr val="bg1"/>
                  </a:solidFill>
                </a:endParaRPr>
              </a:p>
            </p:txBody>
          </p:sp>
        </p:grpSp>
      </p:grpSp>
      <p:grpSp>
        <p:nvGrpSpPr>
          <p:cNvPr id="21" name="组合 20"/>
          <p:cNvGrpSpPr/>
          <p:nvPr>
            <p:custDataLst>
              <p:tags r:id="rId4"/>
            </p:custDataLst>
          </p:nvPr>
        </p:nvGrpSpPr>
        <p:grpSpPr>
          <a:xfrm>
            <a:off x="4776620" y="1980243"/>
            <a:ext cx="2638759" cy="1927681"/>
            <a:chOff x="688057" y="2467923"/>
            <a:chExt cx="2638759" cy="1927681"/>
          </a:xfrm>
        </p:grpSpPr>
        <p:sp>
          <p:nvSpPr>
            <p:cNvPr id="22"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02</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23" name="直接连接符 22"/>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88057" y="3237364"/>
              <a:ext cx="2638759" cy="1158240"/>
              <a:chOff x="645852" y="3520440"/>
              <a:chExt cx="2638759" cy="1158240"/>
            </a:xfrm>
          </p:grpSpPr>
          <p:sp>
            <p:nvSpPr>
              <p:cNvPr id="25" name="文本框 24"/>
              <p:cNvSpPr txBox="1"/>
              <p:nvPr>
                <p:custDataLst>
                  <p:tags r:id="rId5"/>
                </p:custDataLst>
              </p:nvPr>
            </p:nvSpPr>
            <p:spPr>
              <a:xfrm>
                <a:off x="645852" y="3520440"/>
                <a:ext cx="263875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Methodology</a:t>
                </a:r>
                <a:endParaRPr lang="en-IN" altLang="en-US" sz="2400" dirty="0">
                  <a:solidFill>
                    <a:schemeClr val="bg1"/>
                  </a:solidFill>
                  <a:latin typeface="+mn-ea"/>
                  <a:cs typeface="+mj-cs"/>
                </a:endParaRPr>
              </a:p>
            </p:txBody>
          </p:sp>
          <p:sp>
            <p:nvSpPr>
              <p:cNvPr id="26" name="文本框 25"/>
              <p:cNvSpPr txBox="1"/>
              <p:nvPr>
                <p:custDataLst>
                  <p:tags r:id="rId6"/>
                </p:custDataLst>
              </p:nvPr>
            </p:nvSpPr>
            <p:spPr>
              <a:xfrm>
                <a:off x="730063" y="4246738"/>
                <a:ext cx="2470337" cy="431942"/>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r>
                  <a:rPr lang="en-IN" altLang="en-US" dirty="0">
                    <a:solidFill>
                      <a:schemeClr val="bg1"/>
                    </a:solidFill>
                  </a:rPr>
                  <a:t>Data Collection and Analysis Techniques</a:t>
                </a:r>
                <a:endParaRPr lang="en-IN" altLang="en-US" dirty="0">
                  <a:solidFill>
                    <a:schemeClr val="bg1"/>
                  </a:solidFill>
                </a:endParaRPr>
              </a:p>
            </p:txBody>
          </p:sp>
        </p:grpSp>
      </p:grpSp>
      <p:grpSp>
        <p:nvGrpSpPr>
          <p:cNvPr id="27" name="组合 26"/>
          <p:cNvGrpSpPr/>
          <p:nvPr>
            <p:custDataLst>
              <p:tags r:id="rId7"/>
            </p:custDataLst>
          </p:nvPr>
        </p:nvGrpSpPr>
        <p:grpSpPr>
          <a:xfrm>
            <a:off x="8568935" y="1980243"/>
            <a:ext cx="2638759" cy="1916886"/>
            <a:chOff x="688057" y="2467923"/>
            <a:chExt cx="2638759" cy="1916886"/>
          </a:xfrm>
        </p:grpSpPr>
        <p:sp>
          <p:nvSpPr>
            <p:cNvPr id="28"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03</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29" name="直接连接符 28"/>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88057" y="3237364"/>
              <a:ext cx="2638759" cy="1147445"/>
              <a:chOff x="645852" y="3520440"/>
              <a:chExt cx="2638759" cy="1147445"/>
            </a:xfrm>
          </p:grpSpPr>
          <p:sp>
            <p:nvSpPr>
              <p:cNvPr id="31" name="文本框 30"/>
              <p:cNvSpPr txBox="1"/>
              <p:nvPr>
                <p:custDataLst>
                  <p:tags r:id="rId8"/>
                </p:custDataLst>
              </p:nvPr>
            </p:nvSpPr>
            <p:spPr>
              <a:xfrm>
                <a:off x="645852" y="3520440"/>
                <a:ext cx="263875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Key Insights</a:t>
                </a:r>
                <a:endParaRPr lang="en-IN" altLang="en-US" sz="2400" dirty="0">
                  <a:solidFill>
                    <a:schemeClr val="bg1"/>
                  </a:solidFill>
                  <a:latin typeface="+mn-ea"/>
                  <a:cs typeface="+mj-cs"/>
                </a:endParaRPr>
              </a:p>
            </p:txBody>
          </p:sp>
          <p:sp>
            <p:nvSpPr>
              <p:cNvPr id="32" name="文本框 31"/>
              <p:cNvSpPr txBox="1"/>
              <p:nvPr>
                <p:custDataLst>
                  <p:tags r:id="rId9"/>
                </p:custDataLst>
              </p:nvPr>
            </p:nvSpPr>
            <p:spPr>
              <a:xfrm>
                <a:off x="730063" y="4235943"/>
                <a:ext cx="2470337" cy="431942"/>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ctr"/>
                <a:r>
                  <a:rPr lang="en-IN" altLang="en-US" dirty="0">
                    <a:solidFill>
                      <a:schemeClr val="bg1"/>
                    </a:solidFill>
                  </a:rPr>
                  <a:t>Insights from Data Evaluation</a:t>
                </a:r>
                <a:endParaRPr lang="en-IN" altLang="en-US" dirty="0">
                  <a:solidFill>
                    <a:schemeClr val="bg1"/>
                  </a:solidFill>
                </a:endParaRPr>
              </a:p>
            </p:txBody>
          </p:sp>
        </p:grpSp>
      </p:grpSp>
      <p:grpSp>
        <p:nvGrpSpPr>
          <p:cNvPr id="33" name="组合 32"/>
          <p:cNvGrpSpPr/>
          <p:nvPr>
            <p:custDataLst>
              <p:tags r:id="rId10"/>
            </p:custDataLst>
          </p:nvPr>
        </p:nvGrpSpPr>
        <p:grpSpPr>
          <a:xfrm>
            <a:off x="984305" y="3999364"/>
            <a:ext cx="2921635" cy="1927681"/>
            <a:chOff x="688057" y="2467923"/>
            <a:chExt cx="2921635" cy="1927681"/>
          </a:xfrm>
        </p:grpSpPr>
        <p:sp>
          <p:nvSpPr>
            <p:cNvPr id="34"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04</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35" name="直接连接符 34"/>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688057" y="3237364"/>
              <a:ext cx="2921635" cy="1158240"/>
              <a:chOff x="645852" y="3520440"/>
              <a:chExt cx="2921635" cy="1158240"/>
            </a:xfrm>
          </p:grpSpPr>
          <p:sp>
            <p:nvSpPr>
              <p:cNvPr id="37" name="文本框 36"/>
              <p:cNvSpPr txBox="1"/>
              <p:nvPr>
                <p:custDataLst>
                  <p:tags r:id="rId11"/>
                </p:custDataLst>
              </p:nvPr>
            </p:nvSpPr>
            <p:spPr>
              <a:xfrm>
                <a:off x="645852" y="3520440"/>
                <a:ext cx="2921635" cy="715010"/>
              </a:xfrm>
              <a:prstGeom prst="rect">
                <a:avLst/>
              </a:prstGeom>
              <a:noFill/>
            </p:spPr>
            <p:txBody>
              <a:bodyPr wrap="square" anchor="b" anchorCtr="0">
                <a:normAutofit fontScale="90000"/>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Dashboard overview</a:t>
                </a:r>
                <a:endParaRPr lang="en-IN" altLang="en-US" sz="2400" dirty="0">
                  <a:solidFill>
                    <a:schemeClr val="bg1"/>
                  </a:solidFill>
                  <a:latin typeface="+mn-ea"/>
                  <a:cs typeface="+mj-cs"/>
                </a:endParaRPr>
              </a:p>
            </p:txBody>
          </p:sp>
          <p:sp>
            <p:nvSpPr>
              <p:cNvPr id="38" name="文本框 37"/>
              <p:cNvSpPr txBox="1"/>
              <p:nvPr>
                <p:custDataLst>
                  <p:tags r:id="rId12"/>
                </p:custDataLst>
              </p:nvPr>
            </p:nvSpPr>
            <p:spPr>
              <a:xfrm>
                <a:off x="730307" y="4246880"/>
                <a:ext cx="2735580" cy="43180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r>
                  <a:rPr lang="en-IN" altLang="en-US" dirty="0">
                    <a:solidFill>
                      <a:schemeClr val="bg1"/>
                    </a:solidFill>
                  </a:rPr>
                  <a:t>Visual Analytics of Performance Indicators</a:t>
                </a:r>
                <a:endParaRPr lang="en-IN" altLang="en-US" dirty="0">
                  <a:solidFill>
                    <a:schemeClr val="bg1"/>
                  </a:solidFill>
                </a:endParaRPr>
              </a:p>
            </p:txBody>
          </p:sp>
        </p:grpSp>
      </p:grpSp>
      <p:grpSp>
        <p:nvGrpSpPr>
          <p:cNvPr id="39" name="组合 38"/>
          <p:cNvGrpSpPr/>
          <p:nvPr>
            <p:custDataLst>
              <p:tags r:id="rId13"/>
            </p:custDataLst>
          </p:nvPr>
        </p:nvGrpSpPr>
        <p:grpSpPr>
          <a:xfrm>
            <a:off x="4639460" y="3999364"/>
            <a:ext cx="2934335" cy="1927681"/>
            <a:chOff x="550897" y="2467923"/>
            <a:chExt cx="2934335" cy="1927681"/>
          </a:xfrm>
        </p:grpSpPr>
        <p:sp>
          <p:nvSpPr>
            <p:cNvPr id="40"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05</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41" name="直接连接符 40"/>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550897" y="3237364"/>
              <a:ext cx="2934335" cy="1158240"/>
              <a:chOff x="508692" y="3520440"/>
              <a:chExt cx="2934335" cy="1158240"/>
            </a:xfrm>
          </p:grpSpPr>
          <p:sp>
            <p:nvSpPr>
              <p:cNvPr id="43" name="文本框 42"/>
              <p:cNvSpPr txBox="1"/>
              <p:nvPr>
                <p:custDataLst>
                  <p:tags r:id="rId14"/>
                </p:custDataLst>
              </p:nvPr>
            </p:nvSpPr>
            <p:spPr>
              <a:xfrm>
                <a:off x="645852" y="3520440"/>
                <a:ext cx="263875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Recommendation</a:t>
                </a:r>
                <a:endParaRPr lang="en-IN" altLang="en-US" sz="2400" dirty="0">
                  <a:solidFill>
                    <a:schemeClr val="bg1"/>
                  </a:solidFill>
                  <a:latin typeface="+mn-ea"/>
                  <a:cs typeface="+mj-cs"/>
                </a:endParaRPr>
              </a:p>
            </p:txBody>
          </p:sp>
          <p:sp>
            <p:nvSpPr>
              <p:cNvPr id="44" name="文本框 43"/>
              <p:cNvSpPr txBox="1"/>
              <p:nvPr>
                <p:custDataLst>
                  <p:tags r:id="rId15"/>
                </p:custDataLst>
              </p:nvPr>
            </p:nvSpPr>
            <p:spPr>
              <a:xfrm>
                <a:off x="508692" y="4246880"/>
                <a:ext cx="2934335" cy="43180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r>
                  <a:rPr lang="en-IN" altLang="en-US" dirty="0">
                    <a:solidFill>
                      <a:schemeClr val="bg1"/>
                    </a:solidFill>
                  </a:rPr>
                  <a:t>Strategic Enhancement for Operational Efficiency</a:t>
                </a:r>
                <a:endParaRPr lang="en-IN" altLang="en-US" dirty="0">
                  <a:solidFill>
                    <a:schemeClr val="bg1"/>
                  </a:solidFill>
                </a:endParaRPr>
              </a:p>
            </p:txBody>
          </p:sp>
        </p:grpSp>
      </p:grpSp>
      <p:grpSp>
        <p:nvGrpSpPr>
          <p:cNvPr id="45" name="组合 44"/>
          <p:cNvGrpSpPr/>
          <p:nvPr>
            <p:custDataLst>
              <p:tags r:id="rId16"/>
            </p:custDataLst>
          </p:nvPr>
        </p:nvGrpSpPr>
        <p:grpSpPr>
          <a:xfrm>
            <a:off x="8408915" y="3999364"/>
            <a:ext cx="2891790" cy="1927681"/>
            <a:chOff x="528037" y="2467923"/>
            <a:chExt cx="2891790" cy="1927681"/>
          </a:xfrm>
        </p:grpSpPr>
        <p:sp>
          <p:nvSpPr>
            <p:cNvPr id="46" name="TextBox 1"/>
            <p:cNvSpPr txBox="1"/>
            <p:nvPr/>
          </p:nvSpPr>
          <p:spPr>
            <a:xfrm>
              <a:off x="1389851" y="2467923"/>
              <a:ext cx="1235173" cy="769441"/>
            </a:xfrm>
            <a:prstGeom prst="rect">
              <a:avLst/>
            </a:prstGeom>
            <a:noFill/>
          </p:spPr>
          <p:txBody>
            <a:bodyPr wrap="square" rtlCol="0" anchor="ctr">
              <a:spAutoFit/>
            </a:bodyPr>
            <a:lstStyle/>
            <a:p>
              <a:pPr algn="ctr"/>
              <a:r>
                <a:rPr lang="en-US" altLang="ko-KR" sz="4400" dirty="0">
                  <a:solidFill>
                    <a:schemeClr val="bg1"/>
                  </a:solidFill>
                  <a:latin typeface="Arial" panose="020B0604020202020204" pitchFamily="34" charset="0"/>
                  <a:cs typeface="Arial" panose="020B0604020202020204" pitchFamily="34" charset="0"/>
                  <a:sym typeface="Arial" panose="020B0604020202020204" pitchFamily="34" charset="0"/>
                </a:rPr>
                <a:t>06</a:t>
              </a:r>
              <a:endParaRPr lang="ko-KR" altLang="en-US" sz="4400"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cxnSp>
          <p:nvCxnSpPr>
            <p:cNvPr id="47" name="直接连接符 46"/>
            <p:cNvCxnSpPr/>
            <p:nvPr/>
          </p:nvCxnSpPr>
          <p:spPr>
            <a:xfrm>
              <a:off x="1733117" y="3237364"/>
              <a:ext cx="548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528037" y="3237364"/>
              <a:ext cx="2891790" cy="1158240"/>
              <a:chOff x="485832" y="3520440"/>
              <a:chExt cx="2891790" cy="1158240"/>
            </a:xfrm>
          </p:grpSpPr>
          <p:sp>
            <p:nvSpPr>
              <p:cNvPr id="49" name="文本框 48"/>
              <p:cNvSpPr txBox="1"/>
              <p:nvPr>
                <p:custDataLst>
                  <p:tags r:id="rId17"/>
                </p:custDataLst>
              </p:nvPr>
            </p:nvSpPr>
            <p:spPr>
              <a:xfrm>
                <a:off x="645852" y="3520440"/>
                <a:ext cx="2638759" cy="715273"/>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2400" dirty="0">
                    <a:solidFill>
                      <a:schemeClr val="bg1"/>
                    </a:solidFill>
                    <a:latin typeface="+mn-ea"/>
                    <a:cs typeface="+mj-cs"/>
                  </a:rPr>
                  <a:t>Conclusion</a:t>
                </a:r>
                <a:endParaRPr lang="en-IN" altLang="en-US" sz="2400" dirty="0">
                  <a:solidFill>
                    <a:schemeClr val="bg1"/>
                  </a:solidFill>
                  <a:latin typeface="+mn-ea"/>
                  <a:cs typeface="+mj-cs"/>
                </a:endParaRPr>
              </a:p>
            </p:txBody>
          </p:sp>
          <p:sp>
            <p:nvSpPr>
              <p:cNvPr id="50" name="文本框 49"/>
              <p:cNvSpPr txBox="1"/>
              <p:nvPr>
                <p:custDataLst>
                  <p:tags r:id="rId18"/>
                </p:custDataLst>
              </p:nvPr>
            </p:nvSpPr>
            <p:spPr>
              <a:xfrm>
                <a:off x="485832" y="4246880"/>
                <a:ext cx="2891790" cy="43180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ctr"/>
                <a:r>
                  <a:rPr lang="en-IN" altLang="en-US" dirty="0">
                    <a:solidFill>
                      <a:schemeClr val="bg1"/>
                    </a:solidFill>
                  </a:rPr>
                  <a:t>Summary of Insights and Future Directions</a:t>
                </a:r>
                <a:endParaRPr lang="en-IN" altLang="en-US" dirty="0">
                  <a:solidFill>
                    <a:schemeClr val="bg1"/>
                  </a:solidFill>
                </a:endParaRPr>
              </a:p>
            </p:txBody>
          </p:sp>
        </p:grpSp>
      </p:grpSp>
      <p:sp>
        <p:nvSpPr>
          <p:cNvPr id="2" name="矩形 10"/>
          <p:cNvSpPr/>
          <p:nvPr/>
        </p:nvSpPr>
        <p:spPr>
          <a:xfrm>
            <a:off x="1344295" y="490855"/>
            <a:ext cx="4319905" cy="1014730"/>
          </a:xfrm>
          <a:prstGeom prst="rect">
            <a:avLst/>
          </a:prstGeom>
        </p:spPr>
        <p:txBody>
          <a:bodyPr wrap="square">
            <a:spAutoFit/>
          </a:bodyPr>
          <a:lstStyle/>
          <a:p>
            <a:pPr algn="r"/>
            <a:r>
              <a:rPr lang="zh-CN" altLang="en-US" sz="6000" b="1" dirty="0">
                <a:solidFill>
                  <a:schemeClr val="bg1"/>
                </a:solidFill>
                <a:latin typeface="Arial" panose="020B0604020202020204" pitchFamily="34" charset="0"/>
                <a:sym typeface="Arial" panose="020B0604020202020204" pitchFamily="34" charset="0"/>
              </a:rPr>
              <a:t>CONTENT</a:t>
            </a:r>
            <a:endParaRPr lang="zh-CN" altLang="en-US" sz="6000" b="1" dirty="0">
              <a:solidFill>
                <a:schemeClr val="bg1"/>
              </a:solidFill>
              <a:latin typeface="Arial" panose="020B0604020202020204" pitchFamily="34" charset="0"/>
              <a:sym typeface="Arial" panose="020B0604020202020204" pitchFamily="34" charset="0"/>
            </a:endParaRPr>
          </a:p>
        </p:txBody>
      </p:sp>
      <p:cxnSp>
        <p:nvCxnSpPr>
          <p:cNvPr id="3" name="直接连接符 11"/>
          <p:cNvCxnSpPr/>
          <p:nvPr/>
        </p:nvCxnSpPr>
        <p:spPr>
          <a:xfrm>
            <a:off x="5731412" y="831541"/>
            <a:ext cx="0" cy="3330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558"/>
            <a:ext cx="4287520" cy="58964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Introduction</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202"/>
            <a:ext cx="4204335" cy="368300"/>
          </a:xfrm>
          <a:prstGeom prst="rect">
            <a:avLst/>
          </a:prstGeom>
        </p:spPr>
        <p:txBody>
          <a:bodyPr wrap="none">
            <a:spAutoFit/>
          </a:bodyPr>
          <a:lstStyle/>
          <a:p>
            <a:r>
              <a:rPr lang="en-IN" altLang="zh-CN" dirty="0">
                <a:solidFill>
                  <a:schemeClr val="tx2"/>
                </a:solidFill>
              </a:rPr>
              <a:t>Understanding Airline Performance Metrics</a:t>
            </a:r>
            <a:endParaRPr lang="en-IN" altLang="zh-CN" dirty="0">
              <a:solidFill>
                <a:schemeClr val="tx2"/>
              </a:solidFill>
            </a:endParaRPr>
          </a:p>
        </p:txBody>
      </p:sp>
      <p:pic>
        <p:nvPicPr>
          <p:cNvPr id="7" name="图片 6"/>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rcRect t="13294" b="26587"/>
          <a:stretch>
            <a:fillRect/>
          </a:stretch>
        </p:blipFill>
        <p:spPr>
          <a:xfrm>
            <a:off x="7889240" y="4389120"/>
            <a:ext cx="4302760" cy="1539240"/>
          </a:xfrm>
          <a:custGeom>
            <a:avLst/>
            <a:gdLst>
              <a:gd name="connsiteX0" fmla="*/ 769620 w 3840480"/>
              <a:gd name="connsiteY0" fmla="*/ 0 h 1539240"/>
              <a:gd name="connsiteX1" fmla="*/ 3840480 w 3840480"/>
              <a:gd name="connsiteY1" fmla="*/ 0 h 1539240"/>
              <a:gd name="connsiteX2" fmla="*/ 3840480 w 3840480"/>
              <a:gd name="connsiteY2" fmla="*/ 1539240 h 1539240"/>
              <a:gd name="connsiteX3" fmla="*/ 769620 w 3840480"/>
              <a:gd name="connsiteY3" fmla="*/ 1539240 h 1539240"/>
              <a:gd name="connsiteX4" fmla="*/ 0 w 3840480"/>
              <a:gd name="connsiteY4" fmla="*/ 769620 h 1539240"/>
              <a:gd name="connsiteX5" fmla="*/ 769620 w 3840480"/>
              <a:gd name="connsiteY5" fmla="*/ 0 h 153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0480" h="1539240">
                <a:moveTo>
                  <a:pt x="769620" y="0"/>
                </a:moveTo>
                <a:lnTo>
                  <a:pt x="3840480" y="0"/>
                </a:lnTo>
                <a:lnTo>
                  <a:pt x="3840480" y="1539240"/>
                </a:lnTo>
                <a:lnTo>
                  <a:pt x="769620" y="1539240"/>
                </a:lnTo>
                <a:cubicBezTo>
                  <a:pt x="344571" y="1539240"/>
                  <a:pt x="0" y="1194669"/>
                  <a:pt x="0" y="769620"/>
                </a:cubicBezTo>
                <a:cubicBezTo>
                  <a:pt x="0" y="344571"/>
                  <a:pt x="344571" y="0"/>
                  <a:pt x="769620" y="0"/>
                </a:cubicBezTo>
                <a:close/>
              </a:path>
            </a:pathLst>
          </a:custGeom>
        </p:spPr>
      </p:pic>
      <p:grpSp>
        <p:nvGrpSpPr>
          <p:cNvPr id="15" name="组合 14"/>
          <p:cNvGrpSpPr/>
          <p:nvPr>
            <p:custDataLst>
              <p:tags r:id="rId2"/>
            </p:custDataLst>
          </p:nvPr>
        </p:nvGrpSpPr>
        <p:grpSpPr>
          <a:xfrm>
            <a:off x="1816735" y="2006236"/>
            <a:ext cx="4477385" cy="1653540"/>
            <a:chOff x="1420495" y="2019300"/>
            <a:chExt cx="4477385" cy="1653540"/>
          </a:xfrm>
        </p:grpSpPr>
        <p:cxnSp>
          <p:nvCxnSpPr>
            <p:cNvPr id="11" name="直接连接符 10"/>
            <p:cNvCxnSpPr/>
            <p:nvPr/>
          </p:nvCxnSpPr>
          <p:spPr>
            <a:xfrm flipH="1">
              <a:off x="1420495" y="2019300"/>
              <a:ext cx="387350" cy="8343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custDataLst>
                <p:tags r:id="rId3"/>
              </p:custDataLst>
            </p:nvPr>
          </p:nvSpPr>
          <p:spPr>
            <a:xfrm>
              <a:off x="1816826" y="2181496"/>
              <a:ext cx="3157253" cy="544287"/>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sz="2400" b="1" dirty="0">
                  <a:solidFill>
                    <a:schemeClr val="accent2"/>
                  </a:solidFill>
                  <a:latin typeface="Arial" panose="020B0604020202020204" pitchFamily="34" charset="0"/>
                  <a:cs typeface="+mj-cs"/>
                  <a:sym typeface="Arial" panose="020B0604020202020204" pitchFamily="34" charset="0"/>
                </a:rPr>
                <a:t>Airline Performance Analysis</a:t>
              </a:r>
              <a:endParaRPr lang="en-IN" altLang="en-US" sz="2400" b="1" dirty="0">
                <a:solidFill>
                  <a:schemeClr val="accent2"/>
                </a:solidFill>
                <a:latin typeface="Arial" panose="020B0604020202020204" pitchFamily="34" charset="0"/>
                <a:cs typeface="+mj-cs"/>
                <a:sym typeface="Arial" panose="020B0604020202020204" pitchFamily="34" charset="0"/>
              </a:endParaRPr>
            </a:p>
          </p:txBody>
        </p:sp>
        <p:sp>
          <p:nvSpPr>
            <p:cNvPr id="14" name="文本框 13"/>
            <p:cNvSpPr txBox="1"/>
            <p:nvPr>
              <p:custDataLst>
                <p:tags r:id="rId4"/>
              </p:custDataLst>
            </p:nvPr>
          </p:nvSpPr>
          <p:spPr>
            <a:xfrm>
              <a:off x="1816826" y="2743068"/>
              <a:ext cx="4081054" cy="929772"/>
            </a:xfrm>
            <a:prstGeom prst="rect">
              <a:avLst/>
            </a:prstGeom>
          </p:spPr>
          <p:txBody>
            <a:bodyPr wrap="square" lIns="90000" tIns="46800" rIns="90000" bIns="46800">
              <a:normAutofit lnSpcReduction="10000"/>
            </a:bodyPr>
            <a:lstStyle>
              <a:defPPr>
                <a:defRPr lang="zh-CN"/>
              </a:defPPr>
              <a:lvl1pPr algn="just">
                <a:defRPr sz="1400">
                  <a:solidFill>
                    <a:srgbClr val="474546"/>
                  </a:solidFill>
                </a:defRPr>
              </a:lvl1pPr>
            </a:lstStyle>
            <a:p>
              <a:pPr algn="just"/>
              <a:r>
                <a:rPr lang="en-IN" altLang="en-US" dirty="0">
                  <a:solidFill>
                    <a:schemeClr val="tx1"/>
                  </a:solidFill>
                  <a:latin typeface="Arial" panose="020B0604020202020204" pitchFamily="34" charset="0"/>
                  <a:sym typeface="Arial" panose="020B0604020202020204" pitchFamily="34" charset="0"/>
                </a:rPr>
                <a:t>This analysis involves a comprehensive exploration of various metricsthat signal how well an airline operates, particularly its adherence to schedule and frequecy of cancellation.</a:t>
              </a:r>
              <a:endParaRPr lang="en-IN" altLang="en-US" dirty="0">
                <a:solidFill>
                  <a:schemeClr val="tx1"/>
                </a:solidFill>
                <a:latin typeface="Arial" panose="020B0604020202020204" pitchFamily="34" charset="0"/>
                <a:sym typeface="Arial" panose="020B0604020202020204" pitchFamily="34" charset="0"/>
              </a:endParaRPr>
            </a:p>
          </p:txBody>
        </p:sp>
      </p:grpSp>
      <p:grpSp>
        <p:nvGrpSpPr>
          <p:cNvPr id="12" name="组合 11"/>
          <p:cNvGrpSpPr/>
          <p:nvPr>
            <p:custDataLst>
              <p:tags r:id="rId5"/>
            </p:custDataLst>
          </p:nvPr>
        </p:nvGrpSpPr>
        <p:grpSpPr>
          <a:xfrm>
            <a:off x="1737360" y="4008120"/>
            <a:ext cx="4556760" cy="1776095"/>
            <a:chOff x="1341120" y="2181496"/>
            <a:chExt cx="4556760" cy="1776095"/>
          </a:xfrm>
        </p:grpSpPr>
        <p:cxnSp>
          <p:nvCxnSpPr>
            <p:cNvPr id="16" name="直接连接符 15"/>
            <p:cNvCxnSpPr/>
            <p:nvPr/>
          </p:nvCxnSpPr>
          <p:spPr>
            <a:xfrm flipH="1">
              <a:off x="1341120" y="2405380"/>
              <a:ext cx="361315" cy="6883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文本框 16"/>
            <p:cNvSpPr txBox="1"/>
            <p:nvPr>
              <p:custDataLst>
                <p:tags r:id="rId6"/>
              </p:custDataLst>
            </p:nvPr>
          </p:nvSpPr>
          <p:spPr>
            <a:xfrm>
              <a:off x="1816735" y="2181496"/>
              <a:ext cx="3998595" cy="544195"/>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sz="2400" b="1" dirty="0">
                  <a:solidFill>
                    <a:schemeClr val="accent1"/>
                  </a:solidFill>
                  <a:latin typeface="Arial" panose="020B0604020202020204" pitchFamily="34" charset="0"/>
                  <a:cs typeface="+mj-cs"/>
                  <a:sym typeface="Arial" panose="020B0604020202020204" pitchFamily="34" charset="0"/>
                </a:rPr>
                <a:t>Focus on Key Metrics</a:t>
              </a:r>
              <a:endParaRPr lang="en-IN" altLang="en-US" sz="2400" b="1" dirty="0">
                <a:solidFill>
                  <a:schemeClr val="accent1"/>
                </a:solidFill>
                <a:latin typeface="Arial" panose="020B0604020202020204" pitchFamily="34" charset="0"/>
                <a:cs typeface="+mj-cs"/>
                <a:sym typeface="Arial" panose="020B0604020202020204" pitchFamily="34" charset="0"/>
              </a:endParaRPr>
            </a:p>
          </p:txBody>
        </p:sp>
        <p:sp>
          <p:nvSpPr>
            <p:cNvPr id="18" name="文本框 17"/>
            <p:cNvSpPr txBox="1"/>
            <p:nvPr>
              <p:custDataLst>
                <p:tags r:id="rId7"/>
              </p:custDataLst>
            </p:nvPr>
          </p:nvSpPr>
          <p:spPr>
            <a:xfrm>
              <a:off x="1816735" y="2742836"/>
              <a:ext cx="4081145" cy="1214755"/>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just"/>
              <a:r>
                <a:rPr lang="en-IN" altLang="en-US" dirty="0">
                  <a:solidFill>
                    <a:schemeClr val="tx1"/>
                  </a:solidFill>
                  <a:latin typeface="Arial" panose="020B0604020202020204" pitchFamily="34" charset="0"/>
                  <a:sym typeface="Arial" panose="020B0604020202020204" pitchFamily="34" charset="0"/>
                </a:rPr>
                <a:t>The study centres on critical performance indicators such as on time performance, cancellation patterns and delay analysis. These not only shows the airline reliability but also directly correlates with customer satisfaction.</a:t>
              </a:r>
              <a:endParaRPr lang="en-IN" altLang="en-US" dirty="0">
                <a:solidFill>
                  <a:schemeClr val="tx1"/>
                </a:solidFill>
                <a:latin typeface="Arial" panose="020B0604020202020204" pitchFamily="34" charset="0"/>
                <a:sym typeface="Arial" panose="020B0604020202020204" pitchFamily="34" charset="0"/>
              </a:endParaRPr>
            </a:p>
          </p:txBody>
        </p:sp>
      </p:grpSp>
      <p:grpSp>
        <p:nvGrpSpPr>
          <p:cNvPr id="19" name="组合 18"/>
          <p:cNvGrpSpPr/>
          <p:nvPr>
            <p:custDataLst>
              <p:tags r:id="rId8"/>
            </p:custDataLst>
          </p:nvPr>
        </p:nvGrpSpPr>
        <p:grpSpPr>
          <a:xfrm>
            <a:off x="7127875" y="2152735"/>
            <a:ext cx="4625340" cy="1626870"/>
            <a:chOff x="1390015" y="2178050"/>
            <a:chExt cx="4625340" cy="1626870"/>
          </a:xfrm>
        </p:grpSpPr>
        <p:cxnSp>
          <p:nvCxnSpPr>
            <p:cNvPr id="20" name="直接连接符 19"/>
            <p:cNvCxnSpPr/>
            <p:nvPr/>
          </p:nvCxnSpPr>
          <p:spPr>
            <a:xfrm flipH="1">
              <a:off x="1390015" y="2178050"/>
              <a:ext cx="412750" cy="79629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9"/>
              </p:custDataLst>
            </p:nvPr>
          </p:nvSpPr>
          <p:spPr>
            <a:xfrm>
              <a:off x="1816826" y="2181496"/>
              <a:ext cx="3157253" cy="544287"/>
            </a:xfrm>
            <a:prstGeom prst="rect">
              <a:avLst/>
            </a:prstGeom>
            <a:noFill/>
          </p:spPr>
          <p:txBody>
            <a:bodyPr wrap="square" anchor="b" anchorCtr="0">
              <a:noAutofit/>
            </a:bodyPr>
            <a:lstStyle>
              <a:defPPr>
                <a:defRPr lang="zh-CN"/>
              </a:defPPr>
              <a:lvl1pPr>
                <a:defRPr>
                  <a:solidFill>
                    <a:srgbClr val="474546"/>
                  </a:solidFill>
                  <a:latin typeface="+mj-lt"/>
                </a:defRPr>
              </a:lvl1pPr>
            </a:lstStyle>
            <a:p>
              <a:r>
                <a:rPr lang="en-IN" altLang="en-US" sz="2400" b="1" dirty="0">
                  <a:solidFill>
                    <a:schemeClr val="accent3"/>
                  </a:solidFill>
                  <a:latin typeface="Arial" panose="020B0604020202020204" pitchFamily="34" charset="0"/>
                  <a:cs typeface="+mj-cs"/>
                  <a:sym typeface="Arial" panose="020B0604020202020204" pitchFamily="34" charset="0"/>
                </a:rPr>
                <a:t>Trends and Actioable Insights</a:t>
              </a:r>
              <a:endParaRPr lang="en-IN" altLang="en-US" sz="2400" b="1" dirty="0">
                <a:solidFill>
                  <a:schemeClr val="accent3"/>
                </a:solidFill>
                <a:latin typeface="Arial" panose="020B0604020202020204" pitchFamily="34" charset="0"/>
                <a:cs typeface="+mj-cs"/>
                <a:sym typeface="Arial" panose="020B0604020202020204" pitchFamily="34" charset="0"/>
              </a:endParaRPr>
            </a:p>
          </p:txBody>
        </p:sp>
        <p:sp>
          <p:nvSpPr>
            <p:cNvPr id="22" name="文本框 21"/>
            <p:cNvSpPr txBox="1"/>
            <p:nvPr>
              <p:custDataLst>
                <p:tags r:id="rId10"/>
              </p:custDataLst>
            </p:nvPr>
          </p:nvSpPr>
          <p:spPr>
            <a:xfrm>
              <a:off x="1816735" y="2743200"/>
              <a:ext cx="4198620" cy="1061720"/>
            </a:xfrm>
            <a:prstGeom prst="rect">
              <a:avLst/>
            </a:prstGeom>
          </p:spPr>
          <p:txBody>
            <a:bodyPr wrap="square" lIns="90000" tIns="46800" rIns="90000" bIns="46800">
              <a:noAutofit/>
            </a:bodyPr>
            <a:lstStyle>
              <a:defPPr>
                <a:defRPr lang="zh-CN"/>
              </a:defPPr>
              <a:lvl1pPr algn="just">
                <a:defRPr sz="1400">
                  <a:solidFill>
                    <a:srgbClr val="474546"/>
                  </a:solidFill>
                </a:defRPr>
              </a:lvl1pPr>
            </a:lstStyle>
            <a:p>
              <a:pPr algn="just"/>
              <a:r>
                <a:rPr lang="en-IN" altLang="en-US" dirty="0">
                  <a:solidFill>
                    <a:schemeClr val="tx1"/>
                  </a:solidFill>
                  <a:latin typeface="Arial" panose="020B0604020202020204" pitchFamily="34" charset="0"/>
                  <a:sym typeface="Arial" panose="020B0604020202020204" pitchFamily="34" charset="0"/>
                </a:rPr>
                <a:t>Trends regarding delay analysis and cancellation patterns are uncovered,providing crucial insights into systematic issues that may affect customer experience. enables formulation of targeted recommendations.</a:t>
              </a:r>
              <a:endParaRPr lang="en-IN" altLang="en-US" dirty="0">
                <a:solidFill>
                  <a:schemeClr val="tx1"/>
                </a:solidFill>
                <a:latin typeface="Arial" panose="020B0604020202020204" pitchFamily="34" charset="0"/>
                <a:sym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rcRect l="14614" r="14614"/>
          <a:stretch>
            <a:fillRect/>
          </a:stretch>
        </p:blipFill>
        <p:spPr/>
      </p:pic>
      <p:sp>
        <p:nvSpPr>
          <p:cNvPr id="3" name="文本占位符 2"/>
          <p:cNvSpPr>
            <a:spLocks noGrp="1"/>
          </p:cNvSpPr>
          <p:nvPr>
            <p:ph type="body" sz="quarter" idx="15"/>
          </p:nvPr>
        </p:nvSpPr>
        <p:spPr/>
        <p:txBody>
          <a:bodyPr/>
          <a:lstStyle/>
          <a:p>
            <a:r>
              <a:rPr lang="en-IN" altLang="en-US" dirty="0">
                <a:sym typeface="+mn-lt"/>
              </a:rPr>
              <a:t>Data Collection and Analysis Techniques</a:t>
            </a:r>
            <a:endParaRPr lang="en-IN" altLang="en-US" dirty="0">
              <a:sym typeface="+mn-lt"/>
            </a:endParaRPr>
          </a:p>
        </p:txBody>
      </p:sp>
      <p:sp>
        <p:nvSpPr>
          <p:cNvPr id="4" name="文本占位符 3"/>
          <p:cNvSpPr>
            <a:spLocks noGrp="1"/>
          </p:cNvSpPr>
          <p:nvPr>
            <p:ph type="body" sz="quarter" idx="14"/>
          </p:nvPr>
        </p:nvSpPr>
        <p:spPr/>
        <p:txBody>
          <a:bodyPr/>
          <a:lstStyle/>
          <a:p>
            <a:r>
              <a:rPr lang="en-IN" altLang="en-US" dirty="0">
                <a:sym typeface="+mn-lt"/>
              </a:rPr>
              <a:t>Methodology</a:t>
            </a:r>
            <a:endParaRPr lang="en-IN" altLang="en-US" dirty="0">
              <a:sym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558"/>
            <a:ext cx="4287520" cy="58964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Methdodology</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202"/>
            <a:ext cx="3879850" cy="368300"/>
          </a:xfrm>
          <a:prstGeom prst="rect">
            <a:avLst/>
          </a:prstGeom>
        </p:spPr>
        <p:txBody>
          <a:bodyPr wrap="none">
            <a:spAutoFit/>
          </a:bodyPr>
          <a:lstStyle/>
          <a:p>
            <a:r>
              <a:rPr lang="en-IN" altLang="zh-CN" dirty="0">
                <a:solidFill>
                  <a:schemeClr val="tx2"/>
                </a:solidFill>
              </a:rPr>
              <a:t>Data Collection and Analysis Techniques</a:t>
            </a:r>
            <a:endParaRPr lang="en-IN" altLang="zh-CN" dirty="0">
              <a:solidFill>
                <a:schemeClr val="tx2"/>
              </a:solidFill>
            </a:endParaRPr>
          </a:p>
        </p:txBody>
      </p:sp>
      <p:sp>
        <p:nvSpPr>
          <p:cNvPr id="87" name="Oval Callout 26"/>
          <p:cNvSpPr/>
          <p:nvPr/>
        </p:nvSpPr>
        <p:spPr>
          <a:xfrm>
            <a:off x="8455954" y="3213374"/>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Callout 27"/>
          <p:cNvSpPr/>
          <p:nvPr/>
        </p:nvSpPr>
        <p:spPr>
          <a:xfrm>
            <a:off x="5861540" y="2162212"/>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Callout 28"/>
          <p:cNvSpPr/>
          <p:nvPr/>
        </p:nvSpPr>
        <p:spPr>
          <a:xfrm>
            <a:off x="7983197" y="745077"/>
            <a:ext cx="1510276" cy="148138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Callout 29"/>
          <p:cNvSpPr/>
          <p:nvPr/>
        </p:nvSpPr>
        <p:spPr>
          <a:xfrm>
            <a:off x="10192794" y="612696"/>
            <a:ext cx="1181244" cy="1158650"/>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25"/>
          <p:cNvGrpSpPr/>
          <p:nvPr/>
        </p:nvGrpSpPr>
        <p:grpSpPr>
          <a:xfrm>
            <a:off x="1881961" y="1785577"/>
            <a:ext cx="10345479" cy="5093689"/>
            <a:chOff x="1881961" y="978195"/>
            <a:chExt cx="10345479" cy="5901071"/>
          </a:xfrm>
        </p:grpSpPr>
        <p:sp>
          <p:nvSpPr>
            <p:cNvPr id="92" name="Shape 6"/>
            <p:cNvSpPr/>
            <p:nvPr/>
          </p:nvSpPr>
          <p:spPr>
            <a:xfrm>
              <a:off x="1881961" y="978195"/>
              <a:ext cx="10342564" cy="589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27"/>
                  </a:lnTo>
                  <a:cubicBezTo>
                    <a:pt x="17455" y="721"/>
                    <a:pt x="14337" y="2052"/>
                    <a:pt x="14423" y="2967"/>
                  </a:cubicBezTo>
                  <a:cubicBezTo>
                    <a:pt x="14508" y="3882"/>
                    <a:pt x="16650" y="5157"/>
                    <a:pt x="16547" y="6932"/>
                  </a:cubicBezTo>
                  <a:cubicBezTo>
                    <a:pt x="16444" y="8707"/>
                    <a:pt x="14800" y="9002"/>
                    <a:pt x="13172" y="8868"/>
                  </a:cubicBezTo>
                  <a:cubicBezTo>
                    <a:pt x="11545" y="8734"/>
                    <a:pt x="10877" y="9039"/>
                    <a:pt x="10877" y="9511"/>
                  </a:cubicBezTo>
                  <a:cubicBezTo>
                    <a:pt x="10877" y="9982"/>
                    <a:pt x="13001" y="10620"/>
                    <a:pt x="15245" y="11008"/>
                  </a:cubicBezTo>
                  <a:cubicBezTo>
                    <a:pt x="17489" y="11396"/>
                    <a:pt x="17455" y="14280"/>
                    <a:pt x="15433" y="15444"/>
                  </a:cubicBezTo>
                  <a:cubicBezTo>
                    <a:pt x="13412" y="16609"/>
                    <a:pt x="6869" y="18318"/>
                    <a:pt x="4282" y="21600"/>
                  </a:cubicBezTo>
                  <a:lnTo>
                    <a:pt x="0" y="21600"/>
                  </a:lnTo>
                  <a:cubicBezTo>
                    <a:pt x="1867" y="17208"/>
                    <a:pt x="6184" y="15722"/>
                    <a:pt x="9644" y="15056"/>
                  </a:cubicBezTo>
                  <a:cubicBezTo>
                    <a:pt x="13104" y="14391"/>
                    <a:pt x="14971" y="13753"/>
                    <a:pt x="14680" y="13143"/>
                  </a:cubicBezTo>
                  <a:cubicBezTo>
                    <a:pt x="14389" y="12533"/>
                    <a:pt x="9457" y="12470"/>
                    <a:pt x="9115" y="10196"/>
                  </a:cubicBezTo>
                  <a:cubicBezTo>
                    <a:pt x="8752" y="7787"/>
                    <a:pt x="10861" y="6973"/>
                    <a:pt x="12659" y="7232"/>
                  </a:cubicBezTo>
                  <a:cubicBezTo>
                    <a:pt x="14356" y="7476"/>
                    <a:pt x="15742" y="7292"/>
                    <a:pt x="15314" y="6377"/>
                  </a:cubicBezTo>
                  <a:cubicBezTo>
                    <a:pt x="14885" y="5462"/>
                    <a:pt x="13118" y="3639"/>
                    <a:pt x="13668" y="2443"/>
                  </a:cubicBezTo>
                  <a:cubicBezTo>
                    <a:pt x="14217" y="1248"/>
                    <a:pt x="16633" y="0"/>
                    <a:pt x="21600" y="0"/>
                  </a:cubicBezTo>
                  <a:close/>
                </a:path>
              </a:pathLst>
            </a:custGeom>
            <a:gradFill>
              <a:gsLst>
                <a:gs pos="87000">
                  <a:schemeClr val="tx1">
                    <a:alpha val="40000"/>
                  </a:schemeClr>
                </a:gs>
                <a:gs pos="36000">
                  <a:schemeClr val="bg2">
                    <a:alpha val="15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p>
          </p:txBody>
        </p:sp>
        <p:sp>
          <p:nvSpPr>
            <p:cNvPr id="93" name="Shape 7"/>
            <p:cNvSpPr/>
            <p:nvPr/>
          </p:nvSpPr>
          <p:spPr>
            <a:xfrm>
              <a:off x="2847500" y="1026110"/>
              <a:ext cx="9379940" cy="5853156"/>
            </a:xfrm>
            <a:custGeom>
              <a:avLst/>
              <a:gdLst/>
              <a:ahLst/>
              <a:cxnLst>
                <a:cxn ang="0">
                  <a:pos x="wd2" y="hd2"/>
                </a:cxn>
                <a:cxn ang="5400000">
                  <a:pos x="wd2" y="hd2"/>
                </a:cxn>
                <a:cxn ang="10800000">
                  <a:pos x="wd2" y="hd2"/>
                </a:cxn>
                <a:cxn ang="16200000">
                  <a:pos x="wd2" y="hd2"/>
                </a:cxn>
              </a:cxnLst>
              <a:rect l="0" t="0" r="r" b="b"/>
              <a:pathLst>
                <a:path w="21600" h="21599" extrusionOk="0">
                  <a:moveTo>
                    <a:pt x="21101" y="1"/>
                  </a:moveTo>
                  <a:cubicBezTo>
                    <a:pt x="20976" y="-1"/>
                    <a:pt x="20843" y="0"/>
                    <a:pt x="20704" y="3"/>
                  </a:cubicBezTo>
                  <a:lnTo>
                    <a:pt x="20706" y="129"/>
                  </a:lnTo>
                  <a:cubicBezTo>
                    <a:pt x="20844" y="126"/>
                    <a:pt x="20976" y="125"/>
                    <a:pt x="21100" y="127"/>
                  </a:cubicBezTo>
                  <a:lnTo>
                    <a:pt x="21101" y="1"/>
                  </a:lnTo>
                  <a:close/>
                  <a:moveTo>
                    <a:pt x="20431" y="35"/>
                  </a:moveTo>
                  <a:cubicBezTo>
                    <a:pt x="20303" y="41"/>
                    <a:pt x="20171" y="49"/>
                    <a:pt x="20035" y="59"/>
                  </a:cubicBezTo>
                  <a:lnTo>
                    <a:pt x="20039" y="184"/>
                  </a:lnTo>
                  <a:cubicBezTo>
                    <a:pt x="20175" y="175"/>
                    <a:pt x="20306" y="167"/>
                    <a:pt x="20434" y="161"/>
                  </a:cubicBezTo>
                  <a:lnTo>
                    <a:pt x="20431" y="35"/>
                  </a:lnTo>
                  <a:close/>
                  <a:moveTo>
                    <a:pt x="21401" y="35"/>
                  </a:moveTo>
                  <a:lnTo>
                    <a:pt x="21398" y="161"/>
                  </a:lnTo>
                  <a:cubicBezTo>
                    <a:pt x="21466" y="165"/>
                    <a:pt x="21532" y="170"/>
                    <a:pt x="21594" y="176"/>
                  </a:cubicBezTo>
                  <a:lnTo>
                    <a:pt x="21600" y="50"/>
                  </a:lnTo>
                  <a:cubicBezTo>
                    <a:pt x="21537" y="44"/>
                    <a:pt x="21470" y="39"/>
                    <a:pt x="21401" y="35"/>
                  </a:cubicBezTo>
                  <a:close/>
                  <a:moveTo>
                    <a:pt x="19761" y="71"/>
                  </a:moveTo>
                  <a:cubicBezTo>
                    <a:pt x="19631" y="82"/>
                    <a:pt x="19499" y="95"/>
                    <a:pt x="19365" y="109"/>
                  </a:cubicBezTo>
                  <a:lnTo>
                    <a:pt x="19371" y="235"/>
                  </a:lnTo>
                  <a:cubicBezTo>
                    <a:pt x="19505" y="221"/>
                    <a:pt x="19637" y="208"/>
                    <a:pt x="19766" y="197"/>
                  </a:cubicBezTo>
                  <a:lnTo>
                    <a:pt x="19761" y="71"/>
                  </a:lnTo>
                  <a:close/>
                  <a:moveTo>
                    <a:pt x="19067" y="141"/>
                  </a:moveTo>
                  <a:cubicBezTo>
                    <a:pt x="18936" y="157"/>
                    <a:pt x="18805" y="174"/>
                    <a:pt x="18672" y="193"/>
                  </a:cubicBezTo>
                  <a:lnTo>
                    <a:pt x="18680" y="318"/>
                  </a:lnTo>
                  <a:cubicBezTo>
                    <a:pt x="18813" y="299"/>
                    <a:pt x="18943" y="282"/>
                    <a:pt x="19073" y="266"/>
                  </a:cubicBezTo>
                  <a:lnTo>
                    <a:pt x="19067" y="141"/>
                  </a:lnTo>
                  <a:close/>
                  <a:moveTo>
                    <a:pt x="18396" y="247"/>
                  </a:moveTo>
                  <a:cubicBezTo>
                    <a:pt x="18266" y="268"/>
                    <a:pt x="18134" y="289"/>
                    <a:pt x="18003" y="312"/>
                  </a:cubicBezTo>
                  <a:lnTo>
                    <a:pt x="18012" y="436"/>
                  </a:lnTo>
                  <a:cubicBezTo>
                    <a:pt x="18144" y="414"/>
                    <a:pt x="18275" y="392"/>
                    <a:pt x="18405" y="372"/>
                  </a:cubicBezTo>
                  <a:lnTo>
                    <a:pt x="18396" y="247"/>
                  </a:lnTo>
                  <a:close/>
                  <a:moveTo>
                    <a:pt x="17726" y="354"/>
                  </a:moveTo>
                  <a:cubicBezTo>
                    <a:pt x="17595" y="378"/>
                    <a:pt x="17464" y="404"/>
                    <a:pt x="17333" y="431"/>
                  </a:cubicBezTo>
                  <a:lnTo>
                    <a:pt x="17345" y="556"/>
                  </a:lnTo>
                  <a:cubicBezTo>
                    <a:pt x="17476" y="529"/>
                    <a:pt x="17607" y="503"/>
                    <a:pt x="17737" y="478"/>
                  </a:cubicBezTo>
                  <a:lnTo>
                    <a:pt x="17726" y="354"/>
                  </a:lnTo>
                  <a:close/>
                  <a:moveTo>
                    <a:pt x="17055" y="495"/>
                  </a:moveTo>
                  <a:cubicBezTo>
                    <a:pt x="16924" y="524"/>
                    <a:pt x="16793" y="554"/>
                    <a:pt x="16664" y="586"/>
                  </a:cubicBezTo>
                  <a:lnTo>
                    <a:pt x="16678" y="710"/>
                  </a:lnTo>
                  <a:cubicBezTo>
                    <a:pt x="16807" y="679"/>
                    <a:pt x="16937" y="649"/>
                    <a:pt x="17068" y="620"/>
                  </a:cubicBezTo>
                  <a:lnTo>
                    <a:pt x="17055" y="495"/>
                  </a:lnTo>
                  <a:close/>
                  <a:moveTo>
                    <a:pt x="16384" y="672"/>
                  </a:moveTo>
                  <a:cubicBezTo>
                    <a:pt x="16252" y="706"/>
                    <a:pt x="16122" y="742"/>
                    <a:pt x="15994" y="779"/>
                  </a:cubicBezTo>
                  <a:lnTo>
                    <a:pt x="16011" y="903"/>
                  </a:lnTo>
                  <a:cubicBezTo>
                    <a:pt x="16138" y="866"/>
                    <a:pt x="16267" y="830"/>
                    <a:pt x="16399" y="796"/>
                  </a:cubicBezTo>
                  <a:lnTo>
                    <a:pt x="16384" y="672"/>
                  </a:lnTo>
                  <a:close/>
                  <a:moveTo>
                    <a:pt x="15712" y="849"/>
                  </a:moveTo>
                  <a:cubicBezTo>
                    <a:pt x="15580" y="890"/>
                    <a:pt x="15451" y="933"/>
                    <a:pt x="15325" y="977"/>
                  </a:cubicBezTo>
                  <a:lnTo>
                    <a:pt x="15344" y="1099"/>
                  </a:lnTo>
                  <a:cubicBezTo>
                    <a:pt x="15469" y="1056"/>
                    <a:pt x="15598" y="1012"/>
                    <a:pt x="15730" y="971"/>
                  </a:cubicBezTo>
                  <a:lnTo>
                    <a:pt x="15712" y="849"/>
                  </a:lnTo>
                  <a:close/>
                  <a:moveTo>
                    <a:pt x="15062" y="1061"/>
                  </a:moveTo>
                  <a:cubicBezTo>
                    <a:pt x="14928" y="1112"/>
                    <a:pt x="14800" y="1165"/>
                    <a:pt x="14679" y="1219"/>
                  </a:cubicBezTo>
                  <a:lnTo>
                    <a:pt x="14704" y="1339"/>
                  </a:lnTo>
                  <a:cubicBezTo>
                    <a:pt x="14823" y="1286"/>
                    <a:pt x="14951" y="1233"/>
                    <a:pt x="15084" y="1182"/>
                  </a:cubicBezTo>
                  <a:lnTo>
                    <a:pt x="15062" y="1061"/>
                  </a:lnTo>
                  <a:close/>
                  <a:moveTo>
                    <a:pt x="14407" y="1344"/>
                  </a:moveTo>
                  <a:cubicBezTo>
                    <a:pt x="14272" y="1411"/>
                    <a:pt x="14147" y="1480"/>
                    <a:pt x="14034" y="1550"/>
                  </a:cubicBezTo>
                  <a:lnTo>
                    <a:pt x="14067" y="1666"/>
                  </a:lnTo>
                  <a:cubicBezTo>
                    <a:pt x="14178" y="1598"/>
                    <a:pt x="14301" y="1530"/>
                    <a:pt x="14434" y="1463"/>
                  </a:cubicBezTo>
                  <a:lnTo>
                    <a:pt x="14407" y="1344"/>
                  </a:lnTo>
                  <a:close/>
                  <a:moveTo>
                    <a:pt x="13775" y="1733"/>
                  </a:moveTo>
                  <a:cubicBezTo>
                    <a:pt x="13638" y="1838"/>
                    <a:pt x="13524" y="1947"/>
                    <a:pt x="13436" y="2056"/>
                  </a:cubicBezTo>
                  <a:lnTo>
                    <a:pt x="13491" y="2152"/>
                  </a:lnTo>
                  <a:cubicBezTo>
                    <a:pt x="13573" y="2049"/>
                    <a:pt x="13682" y="1945"/>
                    <a:pt x="13814" y="1844"/>
                  </a:cubicBezTo>
                  <a:lnTo>
                    <a:pt x="13775" y="1733"/>
                  </a:lnTo>
                  <a:close/>
                  <a:moveTo>
                    <a:pt x="13240" y="2404"/>
                  </a:moveTo>
                  <a:cubicBezTo>
                    <a:pt x="13212" y="2490"/>
                    <a:pt x="13197" y="2577"/>
                    <a:pt x="13197" y="2664"/>
                  </a:cubicBezTo>
                  <a:cubicBezTo>
                    <a:pt x="13197" y="2694"/>
                    <a:pt x="13199" y="2723"/>
                    <a:pt x="13202" y="2754"/>
                  </a:cubicBezTo>
                  <a:cubicBezTo>
                    <a:pt x="13212" y="2842"/>
                    <a:pt x="13226" y="2930"/>
                    <a:pt x="13246" y="3014"/>
                  </a:cubicBezTo>
                  <a:lnTo>
                    <a:pt x="13326" y="2973"/>
                  </a:lnTo>
                  <a:cubicBezTo>
                    <a:pt x="13309" y="2895"/>
                    <a:pt x="13295" y="2815"/>
                    <a:pt x="13286" y="2734"/>
                  </a:cubicBezTo>
                  <a:cubicBezTo>
                    <a:pt x="13283" y="2710"/>
                    <a:pt x="13282" y="2687"/>
                    <a:pt x="13282" y="2664"/>
                  </a:cubicBezTo>
                  <a:cubicBezTo>
                    <a:pt x="13282" y="2596"/>
                    <a:pt x="13294" y="2528"/>
                    <a:pt x="13316" y="2460"/>
                  </a:cubicBezTo>
                  <a:lnTo>
                    <a:pt x="13240" y="2404"/>
                  </a:lnTo>
                  <a:close/>
                  <a:moveTo>
                    <a:pt x="13436" y="3324"/>
                  </a:moveTo>
                  <a:lnTo>
                    <a:pt x="13364" y="3392"/>
                  </a:lnTo>
                  <a:cubicBezTo>
                    <a:pt x="13432" y="3547"/>
                    <a:pt x="13518" y="3696"/>
                    <a:pt x="13626" y="3847"/>
                  </a:cubicBezTo>
                  <a:lnTo>
                    <a:pt x="13684" y="3756"/>
                  </a:lnTo>
                  <a:cubicBezTo>
                    <a:pt x="13581" y="3611"/>
                    <a:pt x="13500" y="3470"/>
                    <a:pt x="13436" y="3324"/>
                  </a:cubicBezTo>
                  <a:close/>
                  <a:moveTo>
                    <a:pt x="13895" y="4031"/>
                  </a:moveTo>
                  <a:lnTo>
                    <a:pt x="13843" y="4130"/>
                  </a:lnTo>
                  <a:cubicBezTo>
                    <a:pt x="13952" y="4255"/>
                    <a:pt x="14067" y="4374"/>
                    <a:pt x="14166" y="4473"/>
                  </a:cubicBezTo>
                  <a:cubicBezTo>
                    <a:pt x="14166" y="4473"/>
                    <a:pt x="14214" y="4369"/>
                    <a:pt x="14214" y="4369"/>
                  </a:cubicBezTo>
                  <a:cubicBezTo>
                    <a:pt x="14116" y="4271"/>
                    <a:pt x="14002" y="4154"/>
                    <a:pt x="13895" y="4031"/>
                  </a:cubicBezTo>
                  <a:close/>
                  <a:moveTo>
                    <a:pt x="14464" y="4597"/>
                  </a:moveTo>
                  <a:lnTo>
                    <a:pt x="14416" y="4701"/>
                  </a:lnTo>
                  <a:cubicBezTo>
                    <a:pt x="14514" y="4799"/>
                    <a:pt x="14627" y="4917"/>
                    <a:pt x="14733" y="5042"/>
                  </a:cubicBezTo>
                  <a:lnTo>
                    <a:pt x="14786" y="4944"/>
                  </a:lnTo>
                  <a:cubicBezTo>
                    <a:pt x="14678" y="4816"/>
                    <a:pt x="14563" y="4696"/>
                    <a:pt x="14464" y="4597"/>
                  </a:cubicBezTo>
                  <a:close/>
                  <a:moveTo>
                    <a:pt x="15004" y="5233"/>
                  </a:moveTo>
                  <a:cubicBezTo>
                    <a:pt x="15004" y="5233"/>
                    <a:pt x="14942" y="5320"/>
                    <a:pt x="14942" y="5320"/>
                  </a:cubicBezTo>
                  <a:cubicBezTo>
                    <a:pt x="15041" y="5473"/>
                    <a:pt x="15112" y="5622"/>
                    <a:pt x="15158" y="5778"/>
                  </a:cubicBezTo>
                  <a:lnTo>
                    <a:pt x="15236" y="5727"/>
                  </a:lnTo>
                  <a:cubicBezTo>
                    <a:pt x="15186" y="5557"/>
                    <a:pt x="15109" y="5396"/>
                    <a:pt x="15004" y="5233"/>
                  </a:cubicBezTo>
                  <a:close/>
                  <a:moveTo>
                    <a:pt x="15294" y="6152"/>
                  </a:moveTo>
                  <a:lnTo>
                    <a:pt x="15210" y="6161"/>
                  </a:lnTo>
                  <a:cubicBezTo>
                    <a:pt x="15211" y="6190"/>
                    <a:pt x="15211" y="6219"/>
                    <a:pt x="15211" y="6249"/>
                  </a:cubicBezTo>
                  <a:cubicBezTo>
                    <a:pt x="15211" y="6356"/>
                    <a:pt x="15202" y="6470"/>
                    <a:pt x="15183" y="6586"/>
                  </a:cubicBezTo>
                  <a:cubicBezTo>
                    <a:pt x="15176" y="6628"/>
                    <a:pt x="15167" y="6669"/>
                    <a:pt x="15158" y="6709"/>
                  </a:cubicBezTo>
                  <a:lnTo>
                    <a:pt x="15238" y="6752"/>
                  </a:lnTo>
                  <a:cubicBezTo>
                    <a:pt x="15248" y="6708"/>
                    <a:pt x="15257" y="6663"/>
                    <a:pt x="15265" y="6615"/>
                  </a:cubicBezTo>
                  <a:cubicBezTo>
                    <a:pt x="15286" y="6490"/>
                    <a:pt x="15297" y="6366"/>
                    <a:pt x="15297" y="6249"/>
                  </a:cubicBezTo>
                  <a:cubicBezTo>
                    <a:pt x="15297" y="6216"/>
                    <a:pt x="15296" y="6184"/>
                    <a:pt x="15294" y="6152"/>
                  </a:cubicBezTo>
                  <a:close/>
                  <a:moveTo>
                    <a:pt x="15037" y="7036"/>
                  </a:moveTo>
                  <a:cubicBezTo>
                    <a:pt x="14965" y="7172"/>
                    <a:pt x="14868" y="7295"/>
                    <a:pt x="14751" y="7400"/>
                  </a:cubicBezTo>
                  <a:lnTo>
                    <a:pt x="14795" y="7507"/>
                  </a:lnTo>
                  <a:cubicBezTo>
                    <a:pt x="14921" y="7394"/>
                    <a:pt x="15025" y="7262"/>
                    <a:pt x="15104" y="7115"/>
                  </a:cubicBezTo>
                  <a:lnTo>
                    <a:pt x="15037" y="7036"/>
                  </a:lnTo>
                  <a:close/>
                  <a:moveTo>
                    <a:pt x="14500" y="7602"/>
                  </a:moveTo>
                  <a:cubicBezTo>
                    <a:pt x="14390" y="7668"/>
                    <a:pt x="14265" y="7726"/>
                    <a:pt x="14130" y="7775"/>
                  </a:cubicBezTo>
                  <a:lnTo>
                    <a:pt x="14150" y="7897"/>
                  </a:lnTo>
                  <a:cubicBezTo>
                    <a:pt x="14290" y="7847"/>
                    <a:pt x="14418" y="7786"/>
                    <a:pt x="14531" y="7718"/>
                  </a:cubicBezTo>
                  <a:cubicBezTo>
                    <a:pt x="14531" y="7718"/>
                    <a:pt x="14500" y="7602"/>
                    <a:pt x="14500" y="7602"/>
                  </a:cubicBezTo>
                  <a:close/>
                  <a:moveTo>
                    <a:pt x="10089" y="7821"/>
                  </a:moveTo>
                  <a:lnTo>
                    <a:pt x="10094" y="7946"/>
                  </a:lnTo>
                  <a:cubicBezTo>
                    <a:pt x="10204" y="7937"/>
                    <a:pt x="10320" y="7938"/>
                    <a:pt x="10440" y="7949"/>
                  </a:cubicBezTo>
                  <a:lnTo>
                    <a:pt x="10484" y="7954"/>
                  </a:lnTo>
                  <a:lnTo>
                    <a:pt x="10489" y="7828"/>
                  </a:lnTo>
                  <a:lnTo>
                    <a:pt x="10445" y="7824"/>
                  </a:lnTo>
                  <a:cubicBezTo>
                    <a:pt x="10322" y="7813"/>
                    <a:pt x="10203" y="7812"/>
                    <a:pt x="10089" y="7821"/>
                  </a:cubicBezTo>
                  <a:close/>
                  <a:moveTo>
                    <a:pt x="10765" y="7850"/>
                  </a:moveTo>
                  <a:lnTo>
                    <a:pt x="10759" y="7975"/>
                  </a:lnTo>
                  <a:lnTo>
                    <a:pt x="10784" y="7978"/>
                  </a:lnTo>
                  <a:cubicBezTo>
                    <a:pt x="10904" y="7990"/>
                    <a:pt x="11028" y="8002"/>
                    <a:pt x="11153" y="8013"/>
                  </a:cubicBezTo>
                  <a:lnTo>
                    <a:pt x="11158" y="7887"/>
                  </a:lnTo>
                  <a:cubicBezTo>
                    <a:pt x="11033" y="7876"/>
                    <a:pt x="10910" y="7864"/>
                    <a:pt x="10790" y="7852"/>
                  </a:cubicBezTo>
                  <a:lnTo>
                    <a:pt x="10765" y="7850"/>
                  </a:lnTo>
                  <a:close/>
                  <a:moveTo>
                    <a:pt x="13849" y="7850"/>
                  </a:moveTo>
                  <a:cubicBezTo>
                    <a:pt x="13728" y="7880"/>
                    <a:pt x="13597" y="7905"/>
                    <a:pt x="13460" y="7925"/>
                  </a:cubicBezTo>
                  <a:cubicBezTo>
                    <a:pt x="13460" y="7925"/>
                    <a:pt x="13468" y="8050"/>
                    <a:pt x="13468" y="8050"/>
                  </a:cubicBezTo>
                  <a:cubicBezTo>
                    <a:pt x="13608" y="8030"/>
                    <a:pt x="13740" y="8004"/>
                    <a:pt x="13863" y="7973"/>
                  </a:cubicBezTo>
                  <a:lnTo>
                    <a:pt x="13849" y="7850"/>
                  </a:lnTo>
                  <a:close/>
                  <a:moveTo>
                    <a:pt x="9810" y="7885"/>
                  </a:moveTo>
                  <a:cubicBezTo>
                    <a:pt x="9673" y="7918"/>
                    <a:pt x="9542" y="7967"/>
                    <a:pt x="9420" y="8030"/>
                  </a:cubicBezTo>
                  <a:lnTo>
                    <a:pt x="9448" y="8149"/>
                  </a:lnTo>
                  <a:cubicBezTo>
                    <a:pt x="9565" y="8088"/>
                    <a:pt x="9691" y="8041"/>
                    <a:pt x="9823" y="8009"/>
                  </a:cubicBezTo>
                  <a:lnTo>
                    <a:pt x="9810" y="7885"/>
                  </a:lnTo>
                  <a:close/>
                  <a:moveTo>
                    <a:pt x="11432" y="7920"/>
                  </a:moveTo>
                  <a:lnTo>
                    <a:pt x="11428" y="8046"/>
                  </a:lnTo>
                  <a:cubicBezTo>
                    <a:pt x="11558" y="8057"/>
                    <a:pt x="11691" y="8067"/>
                    <a:pt x="11823" y="8075"/>
                  </a:cubicBezTo>
                  <a:cubicBezTo>
                    <a:pt x="11823" y="8075"/>
                    <a:pt x="11827" y="7949"/>
                    <a:pt x="11827" y="7949"/>
                  </a:cubicBezTo>
                  <a:cubicBezTo>
                    <a:pt x="11695" y="7941"/>
                    <a:pt x="11563" y="7931"/>
                    <a:pt x="11432" y="7920"/>
                  </a:cubicBezTo>
                  <a:close/>
                  <a:moveTo>
                    <a:pt x="12124" y="7956"/>
                  </a:moveTo>
                  <a:lnTo>
                    <a:pt x="12121" y="8082"/>
                  </a:lnTo>
                  <a:cubicBezTo>
                    <a:pt x="12254" y="8087"/>
                    <a:pt x="12386" y="8091"/>
                    <a:pt x="12517" y="8092"/>
                  </a:cubicBezTo>
                  <a:cubicBezTo>
                    <a:pt x="12517" y="8092"/>
                    <a:pt x="12517" y="7966"/>
                    <a:pt x="12517" y="7966"/>
                  </a:cubicBezTo>
                  <a:cubicBezTo>
                    <a:pt x="12387" y="7965"/>
                    <a:pt x="12255" y="7961"/>
                    <a:pt x="12124" y="7956"/>
                  </a:cubicBezTo>
                  <a:close/>
                  <a:moveTo>
                    <a:pt x="13184" y="7956"/>
                  </a:moveTo>
                  <a:cubicBezTo>
                    <a:pt x="13059" y="7967"/>
                    <a:pt x="12927" y="7974"/>
                    <a:pt x="12791" y="7978"/>
                  </a:cubicBezTo>
                  <a:lnTo>
                    <a:pt x="12792" y="8103"/>
                  </a:lnTo>
                  <a:cubicBezTo>
                    <a:pt x="12930" y="8099"/>
                    <a:pt x="13064" y="8093"/>
                    <a:pt x="13189" y="8082"/>
                  </a:cubicBezTo>
                  <a:lnTo>
                    <a:pt x="13184" y="7956"/>
                  </a:lnTo>
                  <a:close/>
                  <a:moveTo>
                    <a:pt x="9148" y="8203"/>
                  </a:moveTo>
                  <a:cubicBezTo>
                    <a:pt x="9019" y="8306"/>
                    <a:pt x="8910" y="8427"/>
                    <a:pt x="8822" y="8562"/>
                  </a:cubicBezTo>
                  <a:lnTo>
                    <a:pt x="8883" y="8649"/>
                  </a:lnTo>
                  <a:cubicBezTo>
                    <a:pt x="8965" y="8523"/>
                    <a:pt x="9068" y="8411"/>
                    <a:pt x="9189" y="8314"/>
                  </a:cubicBezTo>
                  <a:lnTo>
                    <a:pt x="9148" y="8203"/>
                  </a:lnTo>
                  <a:close/>
                  <a:moveTo>
                    <a:pt x="8643" y="8911"/>
                  </a:moveTo>
                  <a:cubicBezTo>
                    <a:pt x="8604" y="9040"/>
                    <a:pt x="8583" y="9173"/>
                    <a:pt x="8583" y="9306"/>
                  </a:cubicBezTo>
                  <a:cubicBezTo>
                    <a:pt x="8583" y="9378"/>
                    <a:pt x="8589" y="9451"/>
                    <a:pt x="8601" y="9522"/>
                  </a:cubicBezTo>
                  <a:cubicBezTo>
                    <a:pt x="8601" y="9522"/>
                    <a:pt x="8683" y="9491"/>
                    <a:pt x="8683" y="9491"/>
                  </a:cubicBezTo>
                  <a:cubicBezTo>
                    <a:pt x="8673" y="9430"/>
                    <a:pt x="8668" y="9368"/>
                    <a:pt x="8668" y="9306"/>
                  </a:cubicBezTo>
                  <a:cubicBezTo>
                    <a:pt x="8668" y="9191"/>
                    <a:pt x="8686" y="9075"/>
                    <a:pt x="8720" y="8962"/>
                  </a:cubicBezTo>
                  <a:lnTo>
                    <a:pt x="8643" y="8911"/>
                  </a:lnTo>
                  <a:close/>
                  <a:moveTo>
                    <a:pt x="8818" y="9830"/>
                  </a:moveTo>
                  <a:lnTo>
                    <a:pt x="8750" y="9907"/>
                  </a:lnTo>
                  <a:cubicBezTo>
                    <a:pt x="8826" y="10051"/>
                    <a:pt x="8930" y="10183"/>
                    <a:pt x="9058" y="10302"/>
                  </a:cubicBezTo>
                  <a:lnTo>
                    <a:pt x="9103" y="10196"/>
                  </a:lnTo>
                  <a:cubicBezTo>
                    <a:pt x="8983" y="10085"/>
                    <a:pt x="8887" y="9962"/>
                    <a:pt x="8818" y="9830"/>
                  </a:cubicBezTo>
                  <a:close/>
                  <a:moveTo>
                    <a:pt x="9334" y="10396"/>
                  </a:moveTo>
                  <a:lnTo>
                    <a:pt x="9300" y="10511"/>
                  </a:lnTo>
                  <a:cubicBezTo>
                    <a:pt x="9409" y="10581"/>
                    <a:pt x="9531" y="10644"/>
                    <a:pt x="9662" y="10699"/>
                  </a:cubicBezTo>
                  <a:lnTo>
                    <a:pt x="9678" y="10706"/>
                  </a:lnTo>
                  <a:lnTo>
                    <a:pt x="9701" y="10586"/>
                  </a:lnTo>
                  <a:lnTo>
                    <a:pt x="9686" y="10579"/>
                  </a:lnTo>
                  <a:cubicBezTo>
                    <a:pt x="9558" y="10525"/>
                    <a:pt x="9439" y="10463"/>
                    <a:pt x="9334" y="10396"/>
                  </a:cubicBezTo>
                  <a:close/>
                  <a:moveTo>
                    <a:pt x="9989" y="10678"/>
                  </a:moveTo>
                  <a:cubicBezTo>
                    <a:pt x="9989" y="10678"/>
                    <a:pt x="9970" y="10801"/>
                    <a:pt x="9970" y="10801"/>
                  </a:cubicBezTo>
                  <a:cubicBezTo>
                    <a:pt x="10088" y="10842"/>
                    <a:pt x="10219" y="10882"/>
                    <a:pt x="10359" y="10922"/>
                  </a:cubicBezTo>
                  <a:lnTo>
                    <a:pt x="10375" y="10798"/>
                  </a:lnTo>
                  <a:cubicBezTo>
                    <a:pt x="10236" y="10759"/>
                    <a:pt x="10106" y="10719"/>
                    <a:pt x="9989" y="10678"/>
                  </a:cubicBezTo>
                  <a:close/>
                  <a:moveTo>
                    <a:pt x="10653" y="10891"/>
                  </a:moveTo>
                  <a:cubicBezTo>
                    <a:pt x="10653" y="10891"/>
                    <a:pt x="10639" y="11014"/>
                    <a:pt x="10639" y="11014"/>
                  </a:cubicBezTo>
                  <a:cubicBezTo>
                    <a:pt x="10766" y="11046"/>
                    <a:pt x="10897" y="11076"/>
                    <a:pt x="11030" y="11106"/>
                  </a:cubicBezTo>
                  <a:lnTo>
                    <a:pt x="11043" y="10982"/>
                  </a:lnTo>
                  <a:cubicBezTo>
                    <a:pt x="10910" y="10953"/>
                    <a:pt x="10780" y="10922"/>
                    <a:pt x="10653" y="10891"/>
                  </a:cubicBezTo>
                  <a:close/>
                  <a:moveTo>
                    <a:pt x="11320" y="11032"/>
                  </a:moveTo>
                  <a:cubicBezTo>
                    <a:pt x="11320" y="11032"/>
                    <a:pt x="11308" y="11157"/>
                    <a:pt x="11308" y="11157"/>
                  </a:cubicBezTo>
                  <a:cubicBezTo>
                    <a:pt x="11438" y="11184"/>
                    <a:pt x="11569" y="11209"/>
                    <a:pt x="11701" y="11235"/>
                  </a:cubicBezTo>
                  <a:lnTo>
                    <a:pt x="11712" y="11112"/>
                  </a:lnTo>
                  <a:cubicBezTo>
                    <a:pt x="11580" y="11086"/>
                    <a:pt x="11450" y="11059"/>
                    <a:pt x="11320" y="11032"/>
                  </a:cubicBezTo>
                  <a:close/>
                  <a:moveTo>
                    <a:pt x="11989" y="11174"/>
                  </a:moveTo>
                  <a:cubicBezTo>
                    <a:pt x="11989" y="11174"/>
                    <a:pt x="11978" y="11298"/>
                    <a:pt x="11978" y="11298"/>
                  </a:cubicBezTo>
                  <a:lnTo>
                    <a:pt x="12370" y="11375"/>
                  </a:lnTo>
                  <a:lnTo>
                    <a:pt x="12381" y="11251"/>
                  </a:lnTo>
                  <a:lnTo>
                    <a:pt x="11989" y="11174"/>
                  </a:lnTo>
                  <a:close/>
                  <a:moveTo>
                    <a:pt x="12659" y="11280"/>
                  </a:moveTo>
                  <a:lnTo>
                    <a:pt x="12647" y="11404"/>
                  </a:lnTo>
                  <a:cubicBezTo>
                    <a:pt x="12779" y="11431"/>
                    <a:pt x="12910" y="11459"/>
                    <a:pt x="13039" y="11487"/>
                  </a:cubicBezTo>
                  <a:lnTo>
                    <a:pt x="13051" y="11362"/>
                  </a:lnTo>
                  <a:cubicBezTo>
                    <a:pt x="12922" y="11334"/>
                    <a:pt x="12792" y="11307"/>
                    <a:pt x="12659" y="11280"/>
                  </a:cubicBezTo>
                  <a:close/>
                  <a:moveTo>
                    <a:pt x="13330" y="11456"/>
                  </a:moveTo>
                  <a:lnTo>
                    <a:pt x="13317" y="11580"/>
                  </a:lnTo>
                  <a:cubicBezTo>
                    <a:pt x="13450" y="11612"/>
                    <a:pt x="13580" y="11645"/>
                    <a:pt x="13705" y="11680"/>
                  </a:cubicBezTo>
                  <a:lnTo>
                    <a:pt x="13721" y="11556"/>
                  </a:lnTo>
                  <a:cubicBezTo>
                    <a:pt x="13595" y="11521"/>
                    <a:pt x="13464" y="11488"/>
                    <a:pt x="13330" y="11456"/>
                  </a:cubicBezTo>
                  <a:close/>
                  <a:moveTo>
                    <a:pt x="14004" y="11633"/>
                  </a:moveTo>
                  <a:cubicBezTo>
                    <a:pt x="14004" y="11633"/>
                    <a:pt x="13986" y="11756"/>
                    <a:pt x="13986" y="11756"/>
                  </a:cubicBezTo>
                  <a:cubicBezTo>
                    <a:pt x="14125" y="11800"/>
                    <a:pt x="14253" y="11846"/>
                    <a:pt x="14368" y="11893"/>
                  </a:cubicBezTo>
                  <a:lnTo>
                    <a:pt x="14391" y="11771"/>
                  </a:lnTo>
                  <a:cubicBezTo>
                    <a:pt x="14275" y="11724"/>
                    <a:pt x="14145" y="11678"/>
                    <a:pt x="14004" y="11633"/>
                  </a:cubicBezTo>
                  <a:close/>
                  <a:moveTo>
                    <a:pt x="14659" y="11881"/>
                  </a:moveTo>
                  <a:cubicBezTo>
                    <a:pt x="14659" y="11881"/>
                    <a:pt x="14632" y="11999"/>
                    <a:pt x="14632" y="11999"/>
                  </a:cubicBezTo>
                  <a:cubicBezTo>
                    <a:pt x="14772" y="12071"/>
                    <a:pt x="14890" y="12149"/>
                    <a:pt x="14985" y="12230"/>
                  </a:cubicBezTo>
                  <a:lnTo>
                    <a:pt x="15028" y="12122"/>
                  </a:lnTo>
                  <a:cubicBezTo>
                    <a:pt x="14928" y="12037"/>
                    <a:pt x="14804" y="11956"/>
                    <a:pt x="14659" y="11881"/>
                  </a:cubicBezTo>
                  <a:close/>
                  <a:moveTo>
                    <a:pt x="15246" y="12411"/>
                  </a:moveTo>
                  <a:cubicBezTo>
                    <a:pt x="15246" y="12411"/>
                    <a:pt x="15181" y="12494"/>
                    <a:pt x="15181" y="12494"/>
                  </a:cubicBezTo>
                  <a:cubicBezTo>
                    <a:pt x="15243" y="12600"/>
                    <a:pt x="15273" y="12709"/>
                    <a:pt x="15273" y="12830"/>
                  </a:cubicBezTo>
                  <a:cubicBezTo>
                    <a:pt x="15273" y="12874"/>
                    <a:pt x="15270" y="12921"/>
                    <a:pt x="15260" y="12976"/>
                  </a:cubicBezTo>
                  <a:lnTo>
                    <a:pt x="15343" y="13001"/>
                  </a:lnTo>
                  <a:cubicBezTo>
                    <a:pt x="15353" y="12943"/>
                    <a:pt x="15359" y="12885"/>
                    <a:pt x="15359" y="12830"/>
                  </a:cubicBezTo>
                  <a:cubicBezTo>
                    <a:pt x="15359" y="12680"/>
                    <a:pt x="15321" y="12539"/>
                    <a:pt x="15246" y="12411"/>
                  </a:cubicBezTo>
                  <a:close/>
                  <a:moveTo>
                    <a:pt x="15159" y="13295"/>
                  </a:moveTo>
                  <a:cubicBezTo>
                    <a:pt x="15095" y="13434"/>
                    <a:pt x="15006" y="13569"/>
                    <a:pt x="14895" y="13696"/>
                  </a:cubicBezTo>
                  <a:lnTo>
                    <a:pt x="14947" y="13796"/>
                  </a:lnTo>
                  <a:cubicBezTo>
                    <a:pt x="15065" y="13660"/>
                    <a:pt x="15160" y="13515"/>
                    <a:pt x="15229" y="13366"/>
                  </a:cubicBezTo>
                  <a:lnTo>
                    <a:pt x="15159" y="13295"/>
                  </a:lnTo>
                  <a:close/>
                  <a:moveTo>
                    <a:pt x="14668" y="13932"/>
                  </a:moveTo>
                  <a:cubicBezTo>
                    <a:pt x="14566" y="14020"/>
                    <a:pt x="14449" y="14109"/>
                    <a:pt x="14321" y="14193"/>
                  </a:cubicBezTo>
                  <a:lnTo>
                    <a:pt x="14355" y="14308"/>
                  </a:lnTo>
                  <a:cubicBezTo>
                    <a:pt x="14486" y="14222"/>
                    <a:pt x="14607" y="14131"/>
                    <a:pt x="14712" y="14040"/>
                  </a:cubicBezTo>
                  <a:lnTo>
                    <a:pt x="14668" y="13932"/>
                  </a:lnTo>
                  <a:close/>
                  <a:moveTo>
                    <a:pt x="14070" y="14356"/>
                  </a:moveTo>
                  <a:cubicBezTo>
                    <a:pt x="13956" y="14420"/>
                    <a:pt x="13831" y="14485"/>
                    <a:pt x="13699" y="14548"/>
                  </a:cubicBezTo>
                  <a:lnTo>
                    <a:pt x="13725" y="14669"/>
                  </a:lnTo>
                  <a:cubicBezTo>
                    <a:pt x="13859" y="14605"/>
                    <a:pt x="13985" y="14538"/>
                    <a:pt x="14100" y="14473"/>
                  </a:cubicBezTo>
                  <a:lnTo>
                    <a:pt x="14070" y="14356"/>
                  </a:lnTo>
                  <a:close/>
                  <a:moveTo>
                    <a:pt x="13409" y="14674"/>
                  </a:moveTo>
                  <a:cubicBezTo>
                    <a:pt x="13288" y="14727"/>
                    <a:pt x="13161" y="14779"/>
                    <a:pt x="13030" y="14830"/>
                  </a:cubicBezTo>
                  <a:lnTo>
                    <a:pt x="13051" y="14951"/>
                  </a:lnTo>
                  <a:cubicBezTo>
                    <a:pt x="13184" y="14900"/>
                    <a:pt x="13311" y="14848"/>
                    <a:pt x="13433" y="14795"/>
                  </a:cubicBezTo>
                  <a:lnTo>
                    <a:pt x="13409" y="14674"/>
                  </a:lnTo>
                  <a:close/>
                  <a:moveTo>
                    <a:pt x="12768" y="14922"/>
                  </a:moveTo>
                  <a:cubicBezTo>
                    <a:pt x="12644" y="14967"/>
                    <a:pt x="12516" y="15011"/>
                    <a:pt x="12384" y="15055"/>
                  </a:cubicBezTo>
                  <a:lnTo>
                    <a:pt x="12403" y="15178"/>
                  </a:lnTo>
                  <a:cubicBezTo>
                    <a:pt x="12535" y="15133"/>
                    <a:pt x="12664" y="15090"/>
                    <a:pt x="12788" y="15044"/>
                  </a:cubicBezTo>
                  <a:lnTo>
                    <a:pt x="12768" y="14922"/>
                  </a:lnTo>
                  <a:close/>
                  <a:moveTo>
                    <a:pt x="12101" y="15169"/>
                  </a:moveTo>
                  <a:cubicBezTo>
                    <a:pt x="11976" y="15209"/>
                    <a:pt x="11846" y="15249"/>
                    <a:pt x="11715" y="15290"/>
                  </a:cubicBezTo>
                  <a:lnTo>
                    <a:pt x="11732" y="15413"/>
                  </a:lnTo>
                  <a:cubicBezTo>
                    <a:pt x="11864" y="15373"/>
                    <a:pt x="11993" y="15332"/>
                    <a:pt x="12119" y="15292"/>
                  </a:cubicBezTo>
                  <a:lnTo>
                    <a:pt x="12101" y="15169"/>
                  </a:lnTo>
                  <a:close/>
                  <a:moveTo>
                    <a:pt x="11456" y="15346"/>
                  </a:moveTo>
                  <a:cubicBezTo>
                    <a:pt x="11330" y="15383"/>
                    <a:pt x="11201" y="15421"/>
                    <a:pt x="11069" y="15459"/>
                  </a:cubicBezTo>
                  <a:lnTo>
                    <a:pt x="11085" y="15581"/>
                  </a:lnTo>
                  <a:cubicBezTo>
                    <a:pt x="11217" y="15544"/>
                    <a:pt x="11347" y="15507"/>
                    <a:pt x="11474" y="15470"/>
                  </a:cubicBezTo>
                  <a:lnTo>
                    <a:pt x="11456" y="15346"/>
                  </a:lnTo>
                  <a:close/>
                  <a:moveTo>
                    <a:pt x="10788" y="15558"/>
                  </a:moveTo>
                  <a:cubicBezTo>
                    <a:pt x="10661" y="15594"/>
                    <a:pt x="10531" y="15629"/>
                    <a:pt x="10400" y="15665"/>
                  </a:cubicBezTo>
                  <a:lnTo>
                    <a:pt x="10416" y="15789"/>
                  </a:lnTo>
                  <a:cubicBezTo>
                    <a:pt x="10547" y="15753"/>
                    <a:pt x="10677" y="15717"/>
                    <a:pt x="10804" y="15682"/>
                  </a:cubicBezTo>
                  <a:lnTo>
                    <a:pt x="10788" y="15558"/>
                  </a:lnTo>
                  <a:close/>
                  <a:moveTo>
                    <a:pt x="10119" y="15735"/>
                  </a:moveTo>
                  <a:cubicBezTo>
                    <a:pt x="10119" y="15735"/>
                    <a:pt x="9730" y="15840"/>
                    <a:pt x="9730" y="15840"/>
                  </a:cubicBezTo>
                  <a:lnTo>
                    <a:pt x="9745" y="15964"/>
                  </a:lnTo>
                  <a:lnTo>
                    <a:pt x="10135" y="15859"/>
                  </a:lnTo>
                  <a:lnTo>
                    <a:pt x="10119" y="15735"/>
                  </a:lnTo>
                  <a:close/>
                  <a:moveTo>
                    <a:pt x="9450" y="15912"/>
                  </a:moveTo>
                  <a:cubicBezTo>
                    <a:pt x="9450" y="15912"/>
                    <a:pt x="9061" y="16016"/>
                    <a:pt x="9061" y="16016"/>
                  </a:cubicBezTo>
                  <a:lnTo>
                    <a:pt x="9076" y="16139"/>
                  </a:lnTo>
                  <a:lnTo>
                    <a:pt x="9465" y="16035"/>
                  </a:lnTo>
                  <a:lnTo>
                    <a:pt x="9450" y="15912"/>
                  </a:lnTo>
                  <a:close/>
                  <a:moveTo>
                    <a:pt x="8780" y="16088"/>
                  </a:moveTo>
                  <a:cubicBezTo>
                    <a:pt x="8780" y="16088"/>
                    <a:pt x="8626" y="16130"/>
                    <a:pt x="8626" y="16130"/>
                  </a:cubicBezTo>
                  <a:cubicBezTo>
                    <a:pt x="8548" y="16151"/>
                    <a:pt x="8470" y="16172"/>
                    <a:pt x="8392" y="16193"/>
                  </a:cubicBezTo>
                  <a:lnTo>
                    <a:pt x="8407" y="16317"/>
                  </a:lnTo>
                  <a:cubicBezTo>
                    <a:pt x="8485" y="16296"/>
                    <a:pt x="8563" y="16275"/>
                    <a:pt x="8640" y="16254"/>
                  </a:cubicBezTo>
                  <a:lnTo>
                    <a:pt x="8795" y="16212"/>
                  </a:lnTo>
                  <a:lnTo>
                    <a:pt x="8780" y="16088"/>
                  </a:lnTo>
                  <a:close/>
                  <a:moveTo>
                    <a:pt x="8110" y="16265"/>
                  </a:moveTo>
                  <a:cubicBezTo>
                    <a:pt x="7981" y="16303"/>
                    <a:pt x="7851" y="16341"/>
                    <a:pt x="7722" y="16380"/>
                  </a:cubicBezTo>
                  <a:lnTo>
                    <a:pt x="7739" y="16503"/>
                  </a:lnTo>
                  <a:cubicBezTo>
                    <a:pt x="7868" y="16464"/>
                    <a:pt x="7997" y="16426"/>
                    <a:pt x="8126" y="16389"/>
                  </a:cubicBezTo>
                  <a:lnTo>
                    <a:pt x="8110" y="16265"/>
                  </a:lnTo>
                  <a:close/>
                  <a:moveTo>
                    <a:pt x="7464" y="16477"/>
                  </a:moveTo>
                  <a:cubicBezTo>
                    <a:pt x="7334" y="16518"/>
                    <a:pt x="7205" y="16561"/>
                    <a:pt x="7077" y="16603"/>
                  </a:cubicBezTo>
                  <a:lnTo>
                    <a:pt x="7095" y="16725"/>
                  </a:lnTo>
                  <a:cubicBezTo>
                    <a:pt x="7224" y="16682"/>
                    <a:pt x="7353" y="16641"/>
                    <a:pt x="7482" y="16600"/>
                  </a:cubicBezTo>
                  <a:lnTo>
                    <a:pt x="7464" y="16477"/>
                  </a:lnTo>
                  <a:close/>
                  <a:moveTo>
                    <a:pt x="6792" y="16690"/>
                  </a:moveTo>
                  <a:cubicBezTo>
                    <a:pt x="6663" y="16734"/>
                    <a:pt x="6535" y="16780"/>
                    <a:pt x="6407" y="16827"/>
                  </a:cubicBezTo>
                  <a:lnTo>
                    <a:pt x="6427" y="16948"/>
                  </a:lnTo>
                  <a:cubicBezTo>
                    <a:pt x="6555" y="16902"/>
                    <a:pt x="6683" y="16857"/>
                    <a:pt x="6811" y="16812"/>
                  </a:cubicBezTo>
                  <a:lnTo>
                    <a:pt x="6792" y="16690"/>
                  </a:lnTo>
                  <a:close/>
                  <a:moveTo>
                    <a:pt x="6120" y="16937"/>
                  </a:moveTo>
                  <a:cubicBezTo>
                    <a:pt x="5992" y="16986"/>
                    <a:pt x="5865" y="17035"/>
                    <a:pt x="5738" y="17085"/>
                  </a:cubicBezTo>
                  <a:lnTo>
                    <a:pt x="5760" y="17207"/>
                  </a:lnTo>
                  <a:cubicBezTo>
                    <a:pt x="5887" y="17156"/>
                    <a:pt x="6013" y="17107"/>
                    <a:pt x="6141" y="17059"/>
                  </a:cubicBezTo>
                  <a:lnTo>
                    <a:pt x="6120" y="16937"/>
                  </a:lnTo>
                  <a:close/>
                  <a:moveTo>
                    <a:pt x="5473" y="17185"/>
                  </a:moveTo>
                  <a:cubicBezTo>
                    <a:pt x="5345" y="17237"/>
                    <a:pt x="5218" y="17291"/>
                    <a:pt x="5092" y="17346"/>
                  </a:cubicBezTo>
                  <a:lnTo>
                    <a:pt x="5116" y="17467"/>
                  </a:lnTo>
                  <a:cubicBezTo>
                    <a:pt x="5242" y="17413"/>
                    <a:pt x="5368" y="17359"/>
                    <a:pt x="5496" y="17306"/>
                  </a:cubicBezTo>
                  <a:lnTo>
                    <a:pt x="5473" y="17185"/>
                  </a:lnTo>
                  <a:close/>
                  <a:moveTo>
                    <a:pt x="4824" y="17467"/>
                  </a:moveTo>
                  <a:cubicBezTo>
                    <a:pt x="4697" y="17525"/>
                    <a:pt x="4571" y="17584"/>
                    <a:pt x="4447" y="17644"/>
                  </a:cubicBezTo>
                  <a:lnTo>
                    <a:pt x="4473" y="17764"/>
                  </a:lnTo>
                  <a:cubicBezTo>
                    <a:pt x="4597" y="17704"/>
                    <a:pt x="4722" y="17646"/>
                    <a:pt x="4849" y="17588"/>
                  </a:cubicBezTo>
                  <a:lnTo>
                    <a:pt x="4824" y="17467"/>
                  </a:lnTo>
                  <a:close/>
                  <a:moveTo>
                    <a:pt x="4175" y="17786"/>
                  </a:moveTo>
                  <a:cubicBezTo>
                    <a:pt x="4049" y="17849"/>
                    <a:pt x="3924" y="17913"/>
                    <a:pt x="3801" y="17979"/>
                  </a:cubicBezTo>
                  <a:lnTo>
                    <a:pt x="3830" y="18097"/>
                  </a:lnTo>
                  <a:cubicBezTo>
                    <a:pt x="3953" y="18032"/>
                    <a:pt x="4077" y="17968"/>
                    <a:pt x="4203" y="17905"/>
                  </a:cubicBezTo>
                  <a:lnTo>
                    <a:pt x="4175" y="17786"/>
                  </a:lnTo>
                  <a:close/>
                  <a:moveTo>
                    <a:pt x="3549" y="18139"/>
                  </a:moveTo>
                  <a:cubicBezTo>
                    <a:pt x="3424" y="18209"/>
                    <a:pt x="3301" y="18280"/>
                    <a:pt x="3180" y="18353"/>
                  </a:cubicBezTo>
                  <a:lnTo>
                    <a:pt x="3212" y="18470"/>
                  </a:lnTo>
                  <a:cubicBezTo>
                    <a:pt x="3332" y="18398"/>
                    <a:pt x="3454" y="18326"/>
                    <a:pt x="3579" y="18256"/>
                  </a:cubicBezTo>
                  <a:lnTo>
                    <a:pt x="3549" y="18139"/>
                  </a:lnTo>
                  <a:close/>
                  <a:moveTo>
                    <a:pt x="2920" y="18493"/>
                  </a:moveTo>
                  <a:cubicBezTo>
                    <a:pt x="2797" y="18571"/>
                    <a:pt x="2676" y="18650"/>
                    <a:pt x="2558" y="18730"/>
                  </a:cubicBezTo>
                  <a:lnTo>
                    <a:pt x="2594" y="18844"/>
                  </a:lnTo>
                  <a:cubicBezTo>
                    <a:pt x="2711" y="18764"/>
                    <a:pt x="2831" y="18686"/>
                    <a:pt x="2954" y="18609"/>
                  </a:cubicBezTo>
                  <a:lnTo>
                    <a:pt x="2920" y="18493"/>
                  </a:lnTo>
                  <a:close/>
                  <a:moveTo>
                    <a:pt x="2290" y="18917"/>
                  </a:moveTo>
                  <a:cubicBezTo>
                    <a:pt x="2169" y="19005"/>
                    <a:pt x="2050" y="19094"/>
                    <a:pt x="1937" y="19184"/>
                  </a:cubicBezTo>
                  <a:lnTo>
                    <a:pt x="1976" y="19294"/>
                  </a:lnTo>
                  <a:cubicBezTo>
                    <a:pt x="2089" y="19205"/>
                    <a:pt x="2207" y="19117"/>
                    <a:pt x="2327" y="19030"/>
                  </a:cubicBezTo>
                  <a:lnTo>
                    <a:pt x="2290" y="18917"/>
                  </a:lnTo>
                  <a:close/>
                  <a:moveTo>
                    <a:pt x="1703" y="19377"/>
                  </a:moveTo>
                  <a:cubicBezTo>
                    <a:pt x="1585" y="19477"/>
                    <a:pt x="1470" y="19579"/>
                    <a:pt x="1363" y="19681"/>
                  </a:cubicBezTo>
                  <a:lnTo>
                    <a:pt x="1408" y="19787"/>
                  </a:lnTo>
                  <a:cubicBezTo>
                    <a:pt x="1515" y="19686"/>
                    <a:pt x="1628" y="19585"/>
                    <a:pt x="1745" y="19486"/>
                  </a:cubicBezTo>
                  <a:lnTo>
                    <a:pt x="1703" y="19377"/>
                  </a:lnTo>
                  <a:close/>
                  <a:moveTo>
                    <a:pt x="1107" y="19907"/>
                  </a:moveTo>
                  <a:cubicBezTo>
                    <a:pt x="995" y="20023"/>
                    <a:pt x="888" y="20142"/>
                    <a:pt x="789" y="20260"/>
                  </a:cubicBezTo>
                  <a:lnTo>
                    <a:pt x="842" y="20358"/>
                  </a:lnTo>
                  <a:cubicBezTo>
                    <a:pt x="939" y="20242"/>
                    <a:pt x="1045" y="20124"/>
                    <a:pt x="1156" y="20010"/>
                  </a:cubicBezTo>
                  <a:lnTo>
                    <a:pt x="1107" y="19907"/>
                  </a:lnTo>
                  <a:close/>
                  <a:moveTo>
                    <a:pt x="592" y="20544"/>
                  </a:moveTo>
                  <a:cubicBezTo>
                    <a:pt x="490" y="20681"/>
                    <a:pt x="395" y="20823"/>
                    <a:pt x="311" y="20964"/>
                  </a:cubicBezTo>
                  <a:lnTo>
                    <a:pt x="374" y="21047"/>
                  </a:lnTo>
                  <a:cubicBezTo>
                    <a:pt x="457" y="20909"/>
                    <a:pt x="549" y="20771"/>
                    <a:pt x="649" y="20637"/>
                  </a:cubicBezTo>
                  <a:lnTo>
                    <a:pt x="592" y="20544"/>
                  </a:lnTo>
                  <a:close/>
                  <a:moveTo>
                    <a:pt x="112" y="21286"/>
                  </a:moveTo>
                  <a:cubicBezTo>
                    <a:pt x="72" y="21368"/>
                    <a:pt x="34" y="21452"/>
                    <a:pt x="0" y="21534"/>
                  </a:cubicBezTo>
                  <a:lnTo>
                    <a:pt x="72" y="21599"/>
                  </a:lnTo>
                  <a:cubicBezTo>
                    <a:pt x="105" y="21520"/>
                    <a:pt x="142" y="21440"/>
                    <a:pt x="181" y="21360"/>
                  </a:cubicBezTo>
                  <a:lnTo>
                    <a:pt x="112" y="21286"/>
                  </a:ln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p>
          </p:txBody>
        </p:sp>
      </p:grpSp>
      <p:sp>
        <p:nvSpPr>
          <p:cNvPr id="94" name="Oval Callout 6"/>
          <p:cNvSpPr/>
          <p:nvPr/>
        </p:nvSpPr>
        <p:spPr>
          <a:xfrm>
            <a:off x="3930460" y="3625047"/>
            <a:ext cx="1980044" cy="1942170"/>
          </a:xfrm>
          <a:prstGeom prst="wedgeEllipseCallout">
            <a:avLst>
              <a:gd name="adj1" fmla="val -5527"/>
              <a:gd name="adj2" fmla="val 67378"/>
            </a:avLst>
          </a:prstGeom>
          <a:solidFill>
            <a:schemeClr val="bg1"/>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7"/>
          <p:cNvSpPr/>
          <p:nvPr/>
        </p:nvSpPr>
        <p:spPr>
          <a:xfrm>
            <a:off x="4195972" y="3878235"/>
            <a:ext cx="1449020" cy="1449020"/>
          </a:xfrm>
          <a:prstGeom prst="ellipse">
            <a:avLst/>
          </a:prstGeom>
          <a:gradFill>
            <a:gsLst>
              <a:gs pos="100000">
                <a:schemeClr val="tx2">
                  <a:lumMod val="75000"/>
                </a:schemeClr>
              </a:gs>
              <a:gs pos="0">
                <a:schemeClr val="tx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Callout 10"/>
          <p:cNvSpPr/>
          <p:nvPr/>
        </p:nvSpPr>
        <p:spPr>
          <a:xfrm>
            <a:off x="8404193" y="3161101"/>
            <a:ext cx="1736840" cy="1703618"/>
          </a:xfrm>
          <a:prstGeom prst="wedgeEllipseCallout">
            <a:avLst>
              <a:gd name="adj1" fmla="val -5527"/>
              <a:gd name="adj2" fmla="val 673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11"/>
          <p:cNvSpPr/>
          <p:nvPr/>
        </p:nvSpPr>
        <p:spPr>
          <a:xfrm>
            <a:off x="8608059" y="3347102"/>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Callout 14"/>
          <p:cNvSpPr/>
          <p:nvPr/>
        </p:nvSpPr>
        <p:spPr>
          <a:xfrm>
            <a:off x="5809779" y="2109939"/>
            <a:ext cx="1736840" cy="1703618"/>
          </a:xfrm>
          <a:prstGeom prst="wedgeEllipseCallout">
            <a:avLst>
              <a:gd name="adj1" fmla="val -5527"/>
              <a:gd name="adj2" fmla="val 67378"/>
            </a:avLst>
          </a:prstGeom>
          <a:gradFill>
            <a:gsLst>
              <a:gs pos="100000">
                <a:schemeClr val="accent3">
                  <a:lumMod val="75000"/>
                </a:schemeClr>
              </a:gs>
              <a:gs pos="0">
                <a:schemeClr val="accent3"/>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15"/>
          <p:cNvSpPr/>
          <p:nvPr/>
        </p:nvSpPr>
        <p:spPr>
          <a:xfrm>
            <a:off x="6013645" y="2295940"/>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Callout 18"/>
          <p:cNvSpPr/>
          <p:nvPr/>
        </p:nvSpPr>
        <p:spPr>
          <a:xfrm>
            <a:off x="7931436" y="692804"/>
            <a:ext cx="1510276" cy="1481388"/>
          </a:xfrm>
          <a:prstGeom prst="wedgeEllipseCallout">
            <a:avLst>
              <a:gd name="adj1" fmla="val -5527"/>
              <a:gd name="adj2" fmla="val 67378"/>
            </a:avLst>
          </a:prstGeom>
          <a:gradFill>
            <a:gsLst>
              <a:gs pos="100000">
                <a:schemeClr val="accent4">
                  <a:lumMod val="75000"/>
                </a:schemeClr>
              </a:gs>
              <a:gs pos="0">
                <a:schemeClr val="accent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9"/>
          <p:cNvSpPr/>
          <p:nvPr/>
        </p:nvSpPr>
        <p:spPr>
          <a:xfrm>
            <a:off x="8165354" y="912575"/>
            <a:ext cx="1042442" cy="1042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Callout 22"/>
          <p:cNvSpPr/>
          <p:nvPr/>
        </p:nvSpPr>
        <p:spPr>
          <a:xfrm>
            <a:off x="10141033" y="560423"/>
            <a:ext cx="1181244" cy="1158650"/>
          </a:xfrm>
          <a:prstGeom prst="wedgeEllipseCallout">
            <a:avLst>
              <a:gd name="adj1" fmla="val -5527"/>
              <a:gd name="adj2" fmla="val 67378"/>
            </a:avLst>
          </a:prstGeom>
          <a:gradFill>
            <a:gsLst>
              <a:gs pos="100000">
                <a:schemeClr val="accent5">
                  <a:lumMod val="75000"/>
                </a:schemeClr>
              </a:gs>
              <a:gs pos="0">
                <a:schemeClr val="accent5"/>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23"/>
          <p:cNvSpPr/>
          <p:nvPr/>
        </p:nvSpPr>
        <p:spPr>
          <a:xfrm>
            <a:off x="10288493" y="709768"/>
            <a:ext cx="865060" cy="86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文本框 103"/>
          <p:cNvSpPr txBox="1"/>
          <p:nvPr>
            <p:custDataLst>
              <p:tags r:id="rId1"/>
            </p:custDataLst>
          </p:nvPr>
        </p:nvSpPr>
        <p:spPr>
          <a:xfrm>
            <a:off x="4212590" y="4357370"/>
            <a:ext cx="1416050" cy="559435"/>
          </a:xfrm>
          <a:prstGeom prst="rect">
            <a:avLst/>
          </a:prstGeom>
          <a:noFill/>
        </p:spPr>
        <p:txBody>
          <a:bodyPr wrap="square" anchor="b" anchorCtr="0">
            <a:noAutofit/>
          </a:bodyPr>
          <a:lstStyle>
            <a:defPPr>
              <a:defRPr lang="zh-CN"/>
            </a:defPPr>
            <a:lvl1pPr>
              <a:defRPr>
                <a:solidFill>
                  <a:srgbClr val="474546"/>
                </a:solidFill>
                <a:latin typeface="+mj-lt"/>
              </a:defRPr>
            </a:lvl1pPr>
          </a:lstStyle>
          <a:p>
            <a:pPr algn="ctr"/>
            <a:r>
              <a:rPr lang="en-US" altLang="zh-CN" sz="1600" b="1" dirty="0">
                <a:solidFill>
                  <a:schemeClr val="bg1"/>
                </a:solidFill>
                <a:latin typeface="+mn-ea"/>
                <a:cs typeface="+mj-cs"/>
              </a:rPr>
              <a:t>O</a:t>
            </a:r>
            <a:r>
              <a:rPr lang="en-IN" altLang="en-US" sz="1600" b="1" dirty="0">
                <a:solidFill>
                  <a:schemeClr val="bg1"/>
                </a:solidFill>
                <a:latin typeface="+mn-ea"/>
                <a:cs typeface="+mj-cs"/>
              </a:rPr>
              <a:t>n Time Rate</a:t>
            </a:r>
            <a:endParaRPr lang="en-IN" altLang="en-US" sz="1600" b="1" dirty="0">
              <a:solidFill>
                <a:schemeClr val="bg1"/>
              </a:solidFill>
              <a:latin typeface="+mn-ea"/>
              <a:cs typeface="+mj-cs"/>
            </a:endParaRPr>
          </a:p>
        </p:txBody>
      </p:sp>
      <p:sp>
        <p:nvSpPr>
          <p:cNvPr id="107" name="文本框 106"/>
          <p:cNvSpPr txBox="1"/>
          <p:nvPr>
            <p:custDataLst>
              <p:tags r:id="rId2"/>
            </p:custDataLst>
          </p:nvPr>
        </p:nvSpPr>
        <p:spPr>
          <a:xfrm>
            <a:off x="5970270" y="2583180"/>
            <a:ext cx="1416050" cy="629920"/>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1600" b="1" dirty="0">
                <a:solidFill>
                  <a:schemeClr val="tx2"/>
                </a:solidFill>
                <a:latin typeface="+mn-ea"/>
                <a:cs typeface="+mj-cs"/>
              </a:rPr>
              <a:t>Delay Analysis</a:t>
            </a:r>
            <a:endParaRPr lang="en-IN" altLang="en-US" sz="1600" b="1" dirty="0">
              <a:solidFill>
                <a:schemeClr val="tx2"/>
              </a:solidFill>
              <a:latin typeface="+mn-ea"/>
              <a:cs typeface="+mj-cs"/>
            </a:endParaRPr>
          </a:p>
        </p:txBody>
      </p:sp>
      <p:sp>
        <p:nvSpPr>
          <p:cNvPr id="110" name="文本框 109"/>
          <p:cNvSpPr txBox="1"/>
          <p:nvPr>
            <p:custDataLst>
              <p:tags r:id="rId3"/>
            </p:custDataLst>
          </p:nvPr>
        </p:nvSpPr>
        <p:spPr>
          <a:xfrm>
            <a:off x="8594090" y="3813810"/>
            <a:ext cx="1416050" cy="586105"/>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1600" b="1" dirty="0">
                <a:solidFill>
                  <a:schemeClr val="tx2"/>
                </a:solidFill>
                <a:latin typeface="+mn-ea"/>
                <a:cs typeface="+mj-cs"/>
              </a:rPr>
              <a:t>Cancellation Rate</a:t>
            </a:r>
            <a:endParaRPr lang="en-IN" altLang="en-US" sz="1600" b="1" dirty="0">
              <a:solidFill>
                <a:schemeClr val="tx2"/>
              </a:solidFill>
              <a:latin typeface="+mn-ea"/>
              <a:cs typeface="+mj-cs"/>
            </a:endParaRPr>
          </a:p>
        </p:txBody>
      </p:sp>
      <p:sp>
        <p:nvSpPr>
          <p:cNvPr id="113" name="文本框 112"/>
          <p:cNvSpPr txBox="1"/>
          <p:nvPr>
            <p:custDataLst>
              <p:tags r:id="rId4"/>
            </p:custDataLst>
          </p:nvPr>
        </p:nvSpPr>
        <p:spPr>
          <a:xfrm>
            <a:off x="7991475" y="1021715"/>
            <a:ext cx="1416050" cy="553085"/>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1400" b="1" dirty="0">
                <a:solidFill>
                  <a:schemeClr val="tx2"/>
                </a:solidFill>
                <a:latin typeface="+mn-ea"/>
                <a:cs typeface="+mj-cs"/>
              </a:rPr>
              <a:t>Total Flights</a:t>
            </a:r>
            <a:endParaRPr lang="en-IN" altLang="en-US" sz="1400" b="1" dirty="0">
              <a:solidFill>
                <a:schemeClr val="tx2"/>
              </a:solidFill>
              <a:latin typeface="+mn-ea"/>
              <a:cs typeface="+mj-cs"/>
            </a:endParaRPr>
          </a:p>
        </p:txBody>
      </p:sp>
      <p:sp>
        <p:nvSpPr>
          <p:cNvPr id="116" name="文本框 115"/>
          <p:cNvSpPr txBox="1"/>
          <p:nvPr>
            <p:custDataLst>
              <p:tags r:id="rId5"/>
            </p:custDataLst>
          </p:nvPr>
        </p:nvSpPr>
        <p:spPr>
          <a:xfrm>
            <a:off x="10172065" y="879475"/>
            <a:ext cx="1149985" cy="537845"/>
          </a:xfrm>
          <a:prstGeom prst="rect">
            <a:avLst/>
          </a:prstGeom>
          <a:noFill/>
        </p:spPr>
        <p:txBody>
          <a:bodyPr wrap="square" anchor="b" anchorCtr="0">
            <a:normAutofit/>
          </a:bodyPr>
          <a:lstStyle>
            <a:defPPr>
              <a:defRPr lang="zh-CN"/>
            </a:defPPr>
            <a:lvl1pPr>
              <a:defRPr>
                <a:solidFill>
                  <a:srgbClr val="474546"/>
                </a:solidFill>
                <a:latin typeface="+mj-lt"/>
              </a:defRPr>
            </a:lvl1pPr>
          </a:lstStyle>
          <a:p>
            <a:pPr algn="ctr"/>
            <a:r>
              <a:rPr lang="en-IN" altLang="en-US" sz="1400" b="1" dirty="0">
                <a:solidFill>
                  <a:schemeClr val="tx2"/>
                </a:solidFill>
                <a:latin typeface="+mn-ea"/>
                <a:cs typeface="+mj-cs"/>
              </a:rPr>
              <a:t>Top Reason</a:t>
            </a:r>
            <a:endParaRPr lang="en-IN" altLang="en-US" sz="1400" b="1" dirty="0">
              <a:solidFill>
                <a:schemeClr val="tx2"/>
              </a:solidFill>
              <a:latin typeface="+mn-ea"/>
              <a:cs typeface="+mj-cs"/>
            </a:endParaRPr>
          </a:p>
        </p:txBody>
      </p:sp>
      <p:sp>
        <p:nvSpPr>
          <p:cNvPr id="6" name="椭圆 5"/>
          <p:cNvSpPr/>
          <p:nvPr/>
        </p:nvSpPr>
        <p:spPr>
          <a:xfrm>
            <a:off x="486105" y="1937147"/>
            <a:ext cx="335276" cy="33527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73486" y="1847742"/>
            <a:ext cx="2766585" cy="460375"/>
          </a:xfrm>
          <a:prstGeom prst="rect">
            <a:avLst/>
          </a:prstGeom>
        </p:spPr>
        <p:txBody>
          <a:bodyPr wrap="square">
            <a:spAutoFit/>
          </a:bodyPr>
          <a:lstStyle/>
          <a:p>
            <a:r>
              <a:rPr lang="en-IN" altLang="zh-CN" sz="1200" b="1" dirty="0"/>
              <a:t>Comprehensive data source</a:t>
            </a:r>
            <a:r>
              <a:rPr lang="en-IN" altLang="zh-CN" sz="1200" dirty="0"/>
              <a:t>: Detailed flight level data from the year 2015</a:t>
            </a:r>
            <a:endParaRPr lang="en-IN" altLang="zh-CN" sz="1200" dirty="0"/>
          </a:p>
        </p:txBody>
      </p:sp>
      <p:sp>
        <p:nvSpPr>
          <p:cNvPr id="129" name="椭圆 128"/>
          <p:cNvSpPr/>
          <p:nvPr/>
        </p:nvSpPr>
        <p:spPr>
          <a:xfrm>
            <a:off x="486105" y="2671197"/>
            <a:ext cx="335276" cy="3352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p:cNvSpPr/>
          <p:nvPr/>
        </p:nvSpPr>
        <p:spPr>
          <a:xfrm>
            <a:off x="973486" y="2581792"/>
            <a:ext cx="2766585" cy="645160"/>
          </a:xfrm>
          <a:prstGeom prst="rect">
            <a:avLst/>
          </a:prstGeom>
        </p:spPr>
        <p:txBody>
          <a:bodyPr wrap="square">
            <a:spAutoFit/>
          </a:bodyPr>
          <a:lstStyle/>
          <a:p>
            <a:pPr algn="just"/>
            <a:r>
              <a:rPr lang="en-IN" altLang="zh-CN" sz="1200" b="1" dirty="0"/>
              <a:t>Defining key performance measures</a:t>
            </a:r>
            <a:r>
              <a:rPr lang="en-IN" altLang="zh-CN" sz="1200" dirty="0"/>
              <a:t>: Defined metrics with precision employing, DAX measures, SQL queries, </a:t>
            </a:r>
            <a:endParaRPr lang="en-IN" altLang="zh-CN" sz="1200" dirty="0"/>
          </a:p>
        </p:txBody>
      </p:sp>
      <p:sp>
        <p:nvSpPr>
          <p:cNvPr id="132" name="椭圆 131"/>
          <p:cNvSpPr/>
          <p:nvPr/>
        </p:nvSpPr>
        <p:spPr>
          <a:xfrm>
            <a:off x="486105" y="3405247"/>
            <a:ext cx="335276" cy="3352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p:cNvSpPr/>
          <p:nvPr/>
        </p:nvSpPr>
        <p:spPr>
          <a:xfrm>
            <a:off x="973486" y="3315842"/>
            <a:ext cx="2766585" cy="1014730"/>
          </a:xfrm>
          <a:prstGeom prst="rect">
            <a:avLst/>
          </a:prstGeom>
        </p:spPr>
        <p:txBody>
          <a:bodyPr wrap="square">
            <a:spAutoFit/>
          </a:bodyPr>
          <a:lstStyle/>
          <a:p>
            <a:pPr algn="just"/>
            <a:r>
              <a:rPr lang="en-IN" altLang="zh-CN" sz="1200" b="1" dirty="0"/>
              <a:t>Visualisation strategies</a:t>
            </a:r>
            <a:r>
              <a:rPr lang="en-IN" altLang="zh-CN" sz="1200" dirty="0"/>
              <a:t>: Incorporated Pie chart for distribution of cancellation patterns, barchart and column chart for categorical comparison with drilldown option for deeper analysis.</a:t>
            </a:r>
            <a:endParaRPr lang="en-IN" altLang="zh-CN" sz="1200" dirty="0"/>
          </a:p>
        </p:txBody>
      </p:sp>
      <p:sp>
        <p:nvSpPr>
          <p:cNvPr id="135" name="椭圆 134"/>
          <p:cNvSpPr/>
          <p:nvPr/>
        </p:nvSpPr>
        <p:spPr>
          <a:xfrm>
            <a:off x="486105" y="4399648"/>
            <a:ext cx="335276" cy="3352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973486" y="4359773"/>
            <a:ext cx="2766585" cy="645160"/>
          </a:xfrm>
          <a:prstGeom prst="rect">
            <a:avLst/>
          </a:prstGeom>
        </p:spPr>
        <p:txBody>
          <a:bodyPr wrap="square">
            <a:spAutoFit/>
          </a:bodyPr>
          <a:lstStyle/>
          <a:p>
            <a:pPr algn="just"/>
            <a:r>
              <a:rPr lang="en-US" altLang="en-US" sz="1200" dirty="0"/>
              <a:t>Exploring the data sources, key measures, and analytical tools used in the airline delay analysis for 2015</a:t>
            </a:r>
            <a:endParaRPr lang="en-US" alt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1">
            <a:duotone>
              <a:prstClr val="black"/>
              <a:schemeClr val="accent5">
                <a:tint val="45000"/>
                <a:satMod val="400000"/>
              </a:schemeClr>
            </a:duotone>
            <a:extLst>
              <a:ext uri="{28A0092B-C50C-407E-A947-70E740481C1C}">
                <a14:useLocalDpi xmlns:a14="http://schemas.microsoft.com/office/drawing/2010/main" val="0"/>
              </a:ext>
            </a:extLst>
          </a:blip>
          <a:srcRect l="20606" r="20606"/>
          <a:stretch>
            <a:fillRect/>
          </a:stretch>
        </p:blipFill>
        <p:spPr/>
      </p:pic>
      <p:sp>
        <p:nvSpPr>
          <p:cNvPr id="5" name="文本占位符 1"/>
          <p:cNvSpPr txBox="1"/>
          <p:nvPr/>
        </p:nvSpPr>
        <p:spPr>
          <a:xfrm>
            <a:off x="670560" y="3291840"/>
            <a:ext cx="5593080" cy="22707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altLang="en-US" dirty="0">
                <a:solidFill>
                  <a:schemeClr val="bg1"/>
                </a:solidFill>
                <a:sym typeface="+mn-lt"/>
              </a:rPr>
              <a:t>Analysis of On-Time Performance, Cancellations, and Delays in Airline Operations</a:t>
            </a:r>
            <a:endParaRPr lang="en-US" altLang="en-US" dirty="0">
              <a:solidFill>
                <a:schemeClr val="bg1"/>
              </a:solidFill>
              <a:sym typeface="+mn-lt"/>
            </a:endParaRPr>
          </a:p>
        </p:txBody>
      </p:sp>
      <p:sp>
        <p:nvSpPr>
          <p:cNvPr id="6" name="文本占位符 2"/>
          <p:cNvSpPr txBox="1"/>
          <p:nvPr/>
        </p:nvSpPr>
        <p:spPr>
          <a:xfrm>
            <a:off x="670560" y="1691641"/>
            <a:ext cx="4102101" cy="16001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bg1"/>
                </a:solidFill>
                <a:sym typeface="+mn-lt"/>
              </a:rPr>
              <a:t>Key Insights on Performance</a:t>
            </a:r>
            <a:endParaRPr lang="en-IN" altLang="en-US" sz="4400" dirty="0">
              <a:solidFill>
                <a:schemeClr val="bg1"/>
              </a:solidFill>
              <a:sym typeface="+mn-lt"/>
            </a:endParaRPr>
          </a:p>
        </p:txBody>
      </p:sp>
      <p:cxnSp>
        <p:nvCxnSpPr>
          <p:cNvPr id="8" name="直接连接符 7"/>
          <p:cNvCxnSpPr/>
          <p:nvPr/>
        </p:nvCxnSpPr>
        <p:spPr>
          <a:xfrm>
            <a:off x="838200" y="3139440"/>
            <a:ext cx="1569720"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txBox="1"/>
          <p:nvPr/>
        </p:nvSpPr>
        <p:spPr>
          <a:xfrm>
            <a:off x="2006600" y="459558"/>
            <a:ext cx="4287520" cy="58964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en-US" sz="4400" dirty="0">
                <a:solidFill>
                  <a:schemeClr val="tx2"/>
                </a:solidFill>
                <a:latin typeface="Arial" panose="020B0604020202020204" pitchFamily="34" charset="0"/>
                <a:sym typeface="Arial" panose="020B0604020202020204" pitchFamily="34" charset="0"/>
              </a:rPr>
              <a:t>Key Insights</a:t>
            </a:r>
            <a:endParaRPr lang="en-IN" altLang="en-US" sz="4400" dirty="0">
              <a:solidFill>
                <a:schemeClr val="tx2"/>
              </a:solidFill>
              <a:latin typeface="Arial" panose="020B0604020202020204" pitchFamily="34" charset="0"/>
              <a:sym typeface="Arial" panose="020B0604020202020204" pitchFamily="34" charset="0"/>
            </a:endParaRPr>
          </a:p>
        </p:txBody>
      </p:sp>
      <p:sp>
        <p:nvSpPr>
          <p:cNvPr id="3" name="矩形 2"/>
          <p:cNvSpPr/>
          <p:nvPr/>
        </p:nvSpPr>
        <p:spPr>
          <a:xfrm>
            <a:off x="2006600" y="1049202"/>
            <a:ext cx="2892425" cy="368300"/>
          </a:xfrm>
          <a:prstGeom prst="rect">
            <a:avLst/>
          </a:prstGeom>
        </p:spPr>
        <p:txBody>
          <a:bodyPr wrap="none">
            <a:spAutoFit/>
          </a:bodyPr>
          <a:lstStyle/>
          <a:p>
            <a:r>
              <a:rPr lang="en-IN" altLang="zh-CN" dirty="0">
                <a:solidFill>
                  <a:schemeClr val="tx2"/>
                </a:solidFill>
              </a:rPr>
              <a:t>Insights from Data Evaluation</a:t>
            </a:r>
            <a:endParaRPr lang="en-IN" altLang="zh-CN" dirty="0">
              <a:solidFill>
                <a:schemeClr val="tx2"/>
              </a:solidFill>
            </a:endParaRPr>
          </a:p>
        </p:txBody>
      </p:sp>
      <p:sp>
        <p:nvSpPr>
          <p:cNvPr id="49" name="文本框  13"/>
          <p:cNvSpPr txBox="1"/>
          <p:nvPr/>
        </p:nvSpPr>
        <p:spPr>
          <a:xfrm>
            <a:off x="10006596" y="2878628"/>
            <a:ext cx="729599" cy="515526"/>
          </a:xfrm>
          <a:prstGeom prst="rect">
            <a:avLst/>
          </a:prstGeom>
          <a:noFill/>
        </p:spPr>
        <p:txBody>
          <a:bodyPr wrap="square" numCol="1" spcCol="0" rtlCol="0" anchor="ctr">
            <a:spAutoFit/>
          </a:bodyPr>
          <a:lstStyle/>
          <a:p>
            <a:pPr algn="ctr">
              <a:lnSpc>
                <a:spcPts val="1100"/>
              </a:lnSpc>
            </a:pPr>
            <a:r>
              <a:rPr lang="en-US" sz="1500" b="1" dirty="0">
                <a:solidFill>
                  <a:srgbClr val="FEFEFE"/>
                </a:solidFill>
                <a:latin typeface="Montserrat" charset="0"/>
                <a:ea typeface="Montserrat" charset="0"/>
                <a:cs typeface="Montserrat" charset="0"/>
              </a:rPr>
              <a:t>06</a:t>
            </a:r>
            <a:endParaRPr lang="en-US" sz="1500" b="1" dirty="0">
              <a:solidFill>
                <a:srgbClr val="FEFEFE"/>
              </a:solidFill>
              <a:latin typeface="Montserrat" charset="0"/>
              <a:ea typeface="Montserrat" charset="0"/>
              <a:cs typeface="Montserrat" charset="0"/>
            </a:endParaRPr>
          </a:p>
          <a:p>
            <a:pPr algn="ctr">
              <a:lnSpc>
                <a:spcPts val="1100"/>
              </a:lnSpc>
            </a:pPr>
            <a:r>
              <a:rPr lang="en-US" sz="1000" b="1" dirty="0">
                <a:solidFill>
                  <a:srgbClr val="FEFEFE"/>
                </a:solidFill>
                <a:latin typeface="Montserrat" charset="0"/>
                <a:ea typeface="Montserrat" charset="0"/>
                <a:cs typeface="Montserrat" charset="0"/>
              </a:rPr>
              <a:t>END</a:t>
            </a:r>
            <a:endParaRPr lang="en-US" sz="1000" b="1" dirty="0">
              <a:solidFill>
                <a:srgbClr val="FEFEFE"/>
              </a:solidFill>
              <a:latin typeface="Montserrat" charset="0"/>
              <a:ea typeface="Montserrat" charset="0"/>
              <a:cs typeface="Montserrat" charset="0"/>
            </a:endParaRPr>
          </a:p>
          <a:p>
            <a:pPr algn="ctr">
              <a:lnSpc>
                <a:spcPts val="1100"/>
              </a:lnSpc>
            </a:pPr>
            <a:r>
              <a:rPr lang="en-US" sz="1000" b="1" dirty="0">
                <a:solidFill>
                  <a:srgbClr val="FEFEFE"/>
                </a:solidFill>
                <a:latin typeface="Montserrat" charset="0"/>
                <a:ea typeface="Montserrat" charset="0"/>
                <a:cs typeface="Montserrat" charset="0"/>
              </a:rPr>
              <a:t>POINT</a:t>
            </a:r>
            <a:endParaRPr lang="en-US" sz="1000" b="1" dirty="0">
              <a:solidFill>
                <a:srgbClr val="FEFEFE"/>
              </a:solidFill>
              <a:latin typeface="Montserrat" charset="0"/>
              <a:ea typeface="Montserrat" charset="0"/>
              <a:cs typeface="Montserrat" charset="0"/>
            </a:endParaRPr>
          </a:p>
        </p:txBody>
      </p:sp>
      <p:grpSp>
        <p:nvGrpSpPr>
          <p:cNvPr id="54" name="Group 198"/>
          <p:cNvGrpSpPr>
            <a:grpSpLocks noChangeAspect="1"/>
          </p:cNvGrpSpPr>
          <p:nvPr/>
        </p:nvGrpSpPr>
        <p:grpSpPr bwMode="auto">
          <a:xfrm>
            <a:off x="4704391" y="2806358"/>
            <a:ext cx="587424" cy="587796"/>
            <a:chOff x="3337" y="860"/>
            <a:chExt cx="1592" cy="1593"/>
          </a:xfrm>
          <a:solidFill>
            <a:schemeClr val="bg1"/>
          </a:solidFill>
        </p:grpSpPr>
        <p:sp>
          <p:nvSpPr>
            <p:cNvPr id="55" name="Freeform 200"/>
            <p:cNvSpPr/>
            <p:nvPr/>
          </p:nvSpPr>
          <p:spPr bwMode="auto">
            <a:xfrm>
              <a:off x="3337" y="860"/>
              <a:ext cx="1133" cy="743"/>
            </a:xfrm>
            <a:custGeom>
              <a:avLst/>
              <a:gdLst>
                <a:gd name="T0" fmla="*/ 2544 w 3399"/>
                <a:gd name="T1" fmla="*/ 5 h 2228"/>
                <a:gd name="T2" fmla="*/ 2828 w 3399"/>
                <a:gd name="T3" fmla="*/ 45 h 2228"/>
                <a:gd name="T4" fmla="*/ 3113 w 3399"/>
                <a:gd name="T5" fmla="*/ 118 h 2228"/>
                <a:gd name="T6" fmla="*/ 3399 w 3399"/>
                <a:gd name="T7" fmla="*/ 222 h 2228"/>
                <a:gd name="T8" fmla="*/ 3264 w 3399"/>
                <a:gd name="T9" fmla="*/ 513 h 2228"/>
                <a:gd name="T10" fmla="*/ 3065 w 3399"/>
                <a:gd name="T11" fmla="*/ 601 h 2228"/>
                <a:gd name="T12" fmla="*/ 2797 w 3399"/>
                <a:gd name="T13" fmla="*/ 524 h 2228"/>
                <a:gd name="T14" fmla="*/ 2532 w 3399"/>
                <a:gd name="T15" fmla="*/ 484 h 2228"/>
                <a:gd name="T16" fmla="*/ 2272 w 3399"/>
                <a:gd name="T17" fmla="*/ 483 h 2228"/>
                <a:gd name="T18" fmla="*/ 2019 w 3399"/>
                <a:gd name="T19" fmla="*/ 516 h 2228"/>
                <a:gd name="T20" fmla="*/ 1777 w 3399"/>
                <a:gd name="T21" fmla="*/ 582 h 2228"/>
                <a:gd name="T22" fmla="*/ 1547 w 3399"/>
                <a:gd name="T23" fmla="*/ 678 h 2228"/>
                <a:gd name="T24" fmla="*/ 1332 w 3399"/>
                <a:gd name="T25" fmla="*/ 800 h 2228"/>
                <a:gd name="T26" fmla="*/ 1136 w 3399"/>
                <a:gd name="T27" fmla="*/ 949 h 2228"/>
                <a:gd name="T28" fmla="*/ 960 w 3399"/>
                <a:gd name="T29" fmla="*/ 1119 h 2228"/>
                <a:gd name="T30" fmla="*/ 807 w 3399"/>
                <a:gd name="T31" fmla="*/ 1311 h 2228"/>
                <a:gd name="T32" fmla="*/ 679 w 3399"/>
                <a:gd name="T33" fmla="*/ 1519 h 2228"/>
                <a:gd name="T34" fmla="*/ 580 w 3399"/>
                <a:gd name="T35" fmla="*/ 1743 h 2228"/>
                <a:gd name="T36" fmla="*/ 512 w 3399"/>
                <a:gd name="T37" fmla="*/ 1981 h 2228"/>
                <a:gd name="T38" fmla="*/ 475 w 3399"/>
                <a:gd name="T39" fmla="*/ 2228 h 2228"/>
                <a:gd name="T40" fmla="*/ 162 w 3399"/>
                <a:gd name="T41" fmla="*/ 2202 h 2228"/>
                <a:gd name="T42" fmla="*/ 20 w 3399"/>
                <a:gd name="T43" fmla="*/ 2046 h 2228"/>
                <a:gd name="T44" fmla="*/ 78 w 3399"/>
                <a:gd name="T45" fmla="*/ 1777 h 2228"/>
                <a:gd name="T46" fmla="*/ 160 w 3399"/>
                <a:gd name="T47" fmla="*/ 1524 h 2228"/>
                <a:gd name="T48" fmla="*/ 264 w 3399"/>
                <a:gd name="T49" fmla="*/ 1285 h 2228"/>
                <a:gd name="T50" fmla="*/ 394 w 3399"/>
                <a:gd name="T51" fmla="*/ 1062 h 2228"/>
                <a:gd name="T52" fmla="*/ 548 w 3399"/>
                <a:gd name="T53" fmla="*/ 857 h 2228"/>
                <a:gd name="T54" fmla="*/ 728 w 3399"/>
                <a:gd name="T55" fmla="*/ 668 h 2228"/>
                <a:gd name="T56" fmla="*/ 934 w 3399"/>
                <a:gd name="T57" fmla="*/ 496 h 2228"/>
                <a:gd name="T58" fmla="*/ 1165 w 3399"/>
                <a:gd name="T59" fmla="*/ 342 h 2228"/>
                <a:gd name="T60" fmla="*/ 1435 w 3399"/>
                <a:gd name="T61" fmla="*/ 200 h 2228"/>
                <a:gd name="T62" fmla="*/ 1709 w 3399"/>
                <a:gd name="T63" fmla="*/ 97 h 2228"/>
                <a:gd name="T64" fmla="*/ 1985 w 3399"/>
                <a:gd name="T65" fmla="*/ 32 h 2228"/>
                <a:gd name="T66" fmla="*/ 2263 w 3399"/>
                <a:gd name="T67" fmla="*/ 1 h 2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9" h="2228">
                  <a:moveTo>
                    <a:pt x="2403" y="0"/>
                  </a:moveTo>
                  <a:lnTo>
                    <a:pt x="2544" y="5"/>
                  </a:lnTo>
                  <a:lnTo>
                    <a:pt x="2685" y="21"/>
                  </a:lnTo>
                  <a:lnTo>
                    <a:pt x="2828" y="45"/>
                  </a:lnTo>
                  <a:lnTo>
                    <a:pt x="2970" y="77"/>
                  </a:lnTo>
                  <a:lnTo>
                    <a:pt x="3113" y="118"/>
                  </a:lnTo>
                  <a:lnTo>
                    <a:pt x="3255" y="166"/>
                  </a:lnTo>
                  <a:lnTo>
                    <a:pt x="3399" y="222"/>
                  </a:lnTo>
                  <a:lnTo>
                    <a:pt x="3331" y="371"/>
                  </a:lnTo>
                  <a:lnTo>
                    <a:pt x="3264" y="513"/>
                  </a:lnTo>
                  <a:lnTo>
                    <a:pt x="3197" y="656"/>
                  </a:lnTo>
                  <a:lnTo>
                    <a:pt x="3065" y="601"/>
                  </a:lnTo>
                  <a:lnTo>
                    <a:pt x="2931" y="557"/>
                  </a:lnTo>
                  <a:lnTo>
                    <a:pt x="2797" y="524"/>
                  </a:lnTo>
                  <a:lnTo>
                    <a:pt x="2663" y="499"/>
                  </a:lnTo>
                  <a:lnTo>
                    <a:pt x="2532" y="484"/>
                  </a:lnTo>
                  <a:lnTo>
                    <a:pt x="2401" y="478"/>
                  </a:lnTo>
                  <a:lnTo>
                    <a:pt x="2272" y="483"/>
                  </a:lnTo>
                  <a:lnTo>
                    <a:pt x="2144" y="494"/>
                  </a:lnTo>
                  <a:lnTo>
                    <a:pt x="2019" y="516"/>
                  </a:lnTo>
                  <a:lnTo>
                    <a:pt x="1897" y="545"/>
                  </a:lnTo>
                  <a:lnTo>
                    <a:pt x="1777" y="582"/>
                  </a:lnTo>
                  <a:lnTo>
                    <a:pt x="1659" y="625"/>
                  </a:lnTo>
                  <a:lnTo>
                    <a:pt x="1547" y="678"/>
                  </a:lnTo>
                  <a:lnTo>
                    <a:pt x="1437" y="736"/>
                  </a:lnTo>
                  <a:lnTo>
                    <a:pt x="1332" y="800"/>
                  </a:lnTo>
                  <a:lnTo>
                    <a:pt x="1232" y="871"/>
                  </a:lnTo>
                  <a:lnTo>
                    <a:pt x="1136" y="949"/>
                  </a:lnTo>
                  <a:lnTo>
                    <a:pt x="1046" y="1032"/>
                  </a:lnTo>
                  <a:lnTo>
                    <a:pt x="960" y="1119"/>
                  </a:lnTo>
                  <a:lnTo>
                    <a:pt x="880" y="1212"/>
                  </a:lnTo>
                  <a:lnTo>
                    <a:pt x="807" y="1311"/>
                  </a:lnTo>
                  <a:lnTo>
                    <a:pt x="739" y="1413"/>
                  </a:lnTo>
                  <a:lnTo>
                    <a:pt x="679" y="1519"/>
                  </a:lnTo>
                  <a:lnTo>
                    <a:pt x="625" y="1630"/>
                  </a:lnTo>
                  <a:lnTo>
                    <a:pt x="580" y="1743"/>
                  </a:lnTo>
                  <a:lnTo>
                    <a:pt x="541" y="1861"/>
                  </a:lnTo>
                  <a:lnTo>
                    <a:pt x="512" y="1981"/>
                  </a:lnTo>
                  <a:lnTo>
                    <a:pt x="490" y="2103"/>
                  </a:lnTo>
                  <a:lnTo>
                    <a:pt x="475" y="2228"/>
                  </a:lnTo>
                  <a:lnTo>
                    <a:pt x="320" y="2215"/>
                  </a:lnTo>
                  <a:lnTo>
                    <a:pt x="162" y="2202"/>
                  </a:lnTo>
                  <a:lnTo>
                    <a:pt x="0" y="2187"/>
                  </a:lnTo>
                  <a:lnTo>
                    <a:pt x="20" y="2046"/>
                  </a:lnTo>
                  <a:lnTo>
                    <a:pt x="46" y="1909"/>
                  </a:lnTo>
                  <a:lnTo>
                    <a:pt x="78" y="1777"/>
                  </a:lnTo>
                  <a:lnTo>
                    <a:pt x="116" y="1649"/>
                  </a:lnTo>
                  <a:lnTo>
                    <a:pt x="160" y="1524"/>
                  </a:lnTo>
                  <a:lnTo>
                    <a:pt x="209" y="1401"/>
                  </a:lnTo>
                  <a:lnTo>
                    <a:pt x="264" y="1285"/>
                  </a:lnTo>
                  <a:lnTo>
                    <a:pt x="325" y="1171"/>
                  </a:lnTo>
                  <a:lnTo>
                    <a:pt x="394" y="1062"/>
                  </a:lnTo>
                  <a:lnTo>
                    <a:pt x="468" y="957"/>
                  </a:lnTo>
                  <a:lnTo>
                    <a:pt x="548" y="857"/>
                  </a:lnTo>
                  <a:lnTo>
                    <a:pt x="635" y="761"/>
                  </a:lnTo>
                  <a:lnTo>
                    <a:pt x="728" y="668"/>
                  </a:lnTo>
                  <a:lnTo>
                    <a:pt x="827" y="580"/>
                  </a:lnTo>
                  <a:lnTo>
                    <a:pt x="934" y="496"/>
                  </a:lnTo>
                  <a:lnTo>
                    <a:pt x="1047" y="417"/>
                  </a:lnTo>
                  <a:lnTo>
                    <a:pt x="1165" y="342"/>
                  </a:lnTo>
                  <a:lnTo>
                    <a:pt x="1300" y="266"/>
                  </a:lnTo>
                  <a:lnTo>
                    <a:pt x="1435" y="200"/>
                  </a:lnTo>
                  <a:lnTo>
                    <a:pt x="1572" y="145"/>
                  </a:lnTo>
                  <a:lnTo>
                    <a:pt x="1709" y="97"/>
                  </a:lnTo>
                  <a:lnTo>
                    <a:pt x="1847" y="59"/>
                  </a:lnTo>
                  <a:lnTo>
                    <a:pt x="1985" y="32"/>
                  </a:lnTo>
                  <a:lnTo>
                    <a:pt x="2124" y="11"/>
                  </a:lnTo>
                  <a:lnTo>
                    <a:pt x="2263" y="1"/>
                  </a:lnTo>
                  <a:lnTo>
                    <a:pt x="2403"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56" name="Freeform 201"/>
            <p:cNvSpPr/>
            <p:nvPr/>
          </p:nvSpPr>
          <p:spPr bwMode="auto">
            <a:xfrm>
              <a:off x="4188" y="1520"/>
              <a:ext cx="741" cy="930"/>
            </a:xfrm>
            <a:custGeom>
              <a:avLst/>
              <a:gdLst>
                <a:gd name="T0" fmla="*/ 2189 w 2223"/>
                <a:gd name="T1" fmla="*/ 0 h 2790"/>
                <a:gd name="T2" fmla="*/ 2208 w 2223"/>
                <a:gd name="T3" fmla="*/ 147 h 2790"/>
                <a:gd name="T4" fmla="*/ 2220 w 2223"/>
                <a:gd name="T5" fmla="*/ 292 h 2790"/>
                <a:gd name="T6" fmla="*/ 2223 w 2223"/>
                <a:gd name="T7" fmla="*/ 433 h 2790"/>
                <a:gd name="T8" fmla="*/ 2218 w 2223"/>
                <a:gd name="T9" fmla="*/ 572 h 2790"/>
                <a:gd name="T10" fmla="*/ 2205 w 2223"/>
                <a:gd name="T11" fmla="*/ 708 h 2790"/>
                <a:gd name="T12" fmla="*/ 2186 w 2223"/>
                <a:gd name="T13" fmla="*/ 841 h 2790"/>
                <a:gd name="T14" fmla="*/ 2159 w 2223"/>
                <a:gd name="T15" fmla="*/ 970 h 2790"/>
                <a:gd name="T16" fmla="*/ 2125 w 2223"/>
                <a:gd name="T17" fmla="*/ 1097 h 2790"/>
                <a:gd name="T18" fmla="*/ 2086 w 2223"/>
                <a:gd name="T19" fmla="*/ 1219 h 2790"/>
                <a:gd name="T20" fmla="*/ 2039 w 2223"/>
                <a:gd name="T21" fmla="*/ 1339 h 2790"/>
                <a:gd name="T22" fmla="*/ 1987 w 2223"/>
                <a:gd name="T23" fmla="*/ 1455 h 2790"/>
                <a:gd name="T24" fmla="*/ 1929 w 2223"/>
                <a:gd name="T25" fmla="*/ 1566 h 2790"/>
                <a:gd name="T26" fmla="*/ 1866 w 2223"/>
                <a:gd name="T27" fmla="*/ 1673 h 2790"/>
                <a:gd name="T28" fmla="*/ 1798 w 2223"/>
                <a:gd name="T29" fmla="*/ 1778 h 2790"/>
                <a:gd name="T30" fmla="*/ 1725 w 2223"/>
                <a:gd name="T31" fmla="*/ 1877 h 2790"/>
                <a:gd name="T32" fmla="*/ 1646 w 2223"/>
                <a:gd name="T33" fmla="*/ 1972 h 2790"/>
                <a:gd name="T34" fmla="*/ 1565 w 2223"/>
                <a:gd name="T35" fmla="*/ 2062 h 2790"/>
                <a:gd name="T36" fmla="*/ 1481 w 2223"/>
                <a:gd name="T37" fmla="*/ 2148 h 2790"/>
                <a:gd name="T38" fmla="*/ 1390 w 2223"/>
                <a:gd name="T39" fmla="*/ 2229 h 2790"/>
                <a:gd name="T40" fmla="*/ 1299 w 2223"/>
                <a:gd name="T41" fmla="*/ 2305 h 2790"/>
                <a:gd name="T42" fmla="*/ 1203 w 2223"/>
                <a:gd name="T43" fmla="*/ 2376 h 2790"/>
                <a:gd name="T44" fmla="*/ 1105 w 2223"/>
                <a:gd name="T45" fmla="*/ 2442 h 2790"/>
                <a:gd name="T46" fmla="*/ 1005 w 2223"/>
                <a:gd name="T47" fmla="*/ 2503 h 2790"/>
                <a:gd name="T48" fmla="*/ 903 w 2223"/>
                <a:gd name="T49" fmla="*/ 2558 h 2790"/>
                <a:gd name="T50" fmla="*/ 798 w 2223"/>
                <a:gd name="T51" fmla="*/ 2608 h 2790"/>
                <a:gd name="T52" fmla="*/ 692 w 2223"/>
                <a:gd name="T53" fmla="*/ 2651 h 2790"/>
                <a:gd name="T54" fmla="*/ 584 w 2223"/>
                <a:gd name="T55" fmla="*/ 2691 h 2790"/>
                <a:gd name="T56" fmla="*/ 477 w 2223"/>
                <a:gd name="T57" fmla="*/ 2723 h 2790"/>
                <a:gd name="T58" fmla="*/ 368 w 2223"/>
                <a:gd name="T59" fmla="*/ 2749 h 2790"/>
                <a:gd name="T60" fmla="*/ 259 w 2223"/>
                <a:gd name="T61" fmla="*/ 2769 h 2790"/>
                <a:gd name="T62" fmla="*/ 150 w 2223"/>
                <a:gd name="T63" fmla="*/ 2782 h 2790"/>
                <a:gd name="T64" fmla="*/ 40 w 2223"/>
                <a:gd name="T65" fmla="*/ 2790 h 2790"/>
                <a:gd name="T66" fmla="*/ 20 w 2223"/>
                <a:gd name="T67" fmla="*/ 2558 h 2790"/>
                <a:gd name="T68" fmla="*/ 0 w 2223"/>
                <a:gd name="T69" fmla="*/ 2324 h 2790"/>
                <a:gd name="T70" fmla="*/ 126 w 2223"/>
                <a:gd name="T71" fmla="*/ 2306 h 2790"/>
                <a:gd name="T72" fmla="*/ 248 w 2223"/>
                <a:gd name="T73" fmla="*/ 2283 h 2790"/>
                <a:gd name="T74" fmla="*/ 368 w 2223"/>
                <a:gd name="T75" fmla="*/ 2253 h 2790"/>
                <a:gd name="T76" fmla="*/ 483 w 2223"/>
                <a:gd name="T77" fmla="*/ 2216 h 2790"/>
                <a:gd name="T78" fmla="*/ 595 w 2223"/>
                <a:gd name="T79" fmla="*/ 2173 h 2790"/>
                <a:gd name="T80" fmla="*/ 702 w 2223"/>
                <a:gd name="T81" fmla="*/ 2123 h 2790"/>
                <a:gd name="T82" fmla="*/ 806 w 2223"/>
                <a:gd name="T83" fmla="*/ 2066 h 2790"/>
                <a:gd name="T84" fmla="*/ 906 w 2223"/>
                <a:gd name="T85" fmla="*/ 2002 h 2790"/>
                <a:gd name="T86" fmla="*/ 1002 w 2223"/>
                <a:gd name="T87" fmla="*/ 1932 h 2790"/>
                <a:gd name="T88" fmla="*/ 1094 w 2223"/>
                <a:gd name="T89" fmla="*/ 1855 h 2790"/>
                <a:gd name="T90" fmla="*/ 1182 w 2223"/>
                <a:gd name="T91" fmla="*/ 1772 h 2790"/>
                <a:gd name="T92" fmla="*/ 1267 w 2223"/>
                <a:gd name="T93" fmla="*/ 1681 h 2790"/>
                <a:gd name="T94" fmla="*/ 1347 w 2223"/>
                <a:gd name="T95" fmla="*/ 1583 h 2790"/>
                <a:gd name="T96" fmla="*/ 1422 w 2223"/>
                <a:gd name="T97" fmla="*/ 1481 h 2790"/>
                <a:gd name="T98" fmla="*/ 1488 w 2223"/>
                <a:gd name="T99" fmla="*/ 1376 h 2790"/>
                <a:gd name="T100" fmla="*/ 1548 w 2223"/>
                <a:gd name="T101" fmla="*/ 1269 h 2790"/>
                <a:gd name="T102" fmla="*/ 1598 w 2223"/>
                <a:gd name="T103" fmla="*/ 1160 h 2790"/>
                <a:gd name="T104" fmla="*/ 1642 w 2223"/>
                <a:gd name="T105" fmla="*/ 1047 h 2790"/>
                <a:gd name="T106" fmla="*/ 1677 w 2223"/>
                <a:gd name="T107" fmla="*/ 934 h 2790"/>
                <a:gd name="T108" fmla="*/ 1706 w 2223"/>
                <a:gd name="T109" fmla="*/ 819 h 2790"/>
                <a:gd name="T110" fmla="*/ 1726 w 2223"/>
                <a:gd name="T111" fmla="*/ 701 h 2790"/>
                <a:gd name="T112" fmla="*/ 1740 w 2223"/>
                <a:gd name="T113" fmla="*/ 582 h 2790"/>
                <a:gd name="T114" fmla="*/ 1745 w 2223"/>
                <a:gd name="T115" fmla="*/ 459 h 2790"/>
                <a:gd name="T116" fmla="*/ 1744 w 2223"/>
                <a:gd name="T117" fmla="*/ 336 h 2790"/>
                <a:gd name="T118" fmla="*/ 1735 w 2223"/>
                <a:gd name="T119" fmla="*/ 211 h 2790"/>
                <a:gd name="T120" fmla="*/ 1721 w 2223"/>
                <a:gd name="T121" fmla="*/ 82 h 2790"/>
                <a:gd name="T122" fmla="*/ 1956 w 2223"/>
                <a:gd name="T123" fmla="*/ 40 h 2790"/>
                <a:gd name="T124" fmla="*/ 2189 w 2223"/>
                <a:gd name="T125" fmla="*/ 0 h 2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3" h="2790">
                  <a:moveTo>
                    <a:pt x="2189" y="0"/>
                  </a:moveTo>
                  <a:lnTo>
                    <a:pt x="2208" y="147"/>
                  </a:lnTo>
                  <a:lnTo>
                    <a:pt x="2220" y="292"/>
                  </a:lnTo>
                  <a:lnTo>
                    <a:pt x="2223" y="433"/>
                  </a:lnTo>
                  <a:lnTo>
                    <a:pt x="2218" y="572"/>
                  </a:lnTo>
                  <a:lnTo>
                    <a:pt x="2205" y="708"/>
                  </a:lnTo>
                  <a:lnTo>
                    <a:pt x="2186" y="841"/>
                  </a:lnTo>
                  <a:lnTo>
                    <a:pt x="2159" y="970"/>
                  </a:lnTo>
                  <a:lnTo>
                    <a:pt x="2125" y="1097"/>
                  </a:lnTo>
                  <a:lnTo>
                    <a:pt x="2086" y="1219"/>
                  </a:lnTo>
                  <a:lnTo>
                    <a:pt x="2039" y="1339"/>
                  </a:lnTo>
                  <a:lnTo>
                    <a:pt x="1987" y="1455"/>
                  </a:lnTo>
                  <a:lnTo>
                    <a:pt x="1929" y="1566"/>
                  </a:lnTo>
                  <a:lnTo>
                    <a:pt x="1866" y="1673"/>
                  </a:lnTo>
                  <a:lnTo>
                    <a:pt x="1798" y="1778"/>
                  </a:lnTo>
                  <a:lnTo>
                    <a:pt x="1725" y="1877"/>
                  </a:lnTo>
                  <a:lnTo>
                    <a:pt x="1646" y="1972"/>
                  </a:lnTo>
                  <a:lnTo>
                    <a:pt x="1565" y="2062"/>
                  </a:lnTo>
                  <a:lnTo>
                    <a:pt x="1481" y="2148"/>
                  </a:lnTo>
                  <a:lnTo>
                    <a:pt x="1390" y="2229"/>
                  </a:lnTo>
                  <a:lnTo>
                    <a:pt x="1299" y="2305"/>
                  </a:lnTo>
                  <a:lnTo>
                    <a:pt x="1203" y="2376"/>
                  </a:lnTo>
                  <a:lnTo>
                    <a:pt x="1105" y="2442"/>
                  </a:lnTo>
                  <a:lnTo>
                    <a:pt x="1005" y="2503"/>
                  </a:lnTo>
                  <a:lnTo>
                    <a:pt x="903" y="2558"/>
                  </a:lnTo>
                  <a:lnTo>
                    <a:pt x="798" y="2608"/>
                  </a:lnTo>
                  <a:lnTo>
                    <a:pt x="692" y="2651"/>
                  </a:lnTo>
                  <a:lnTo>
                    <a:pt x="584" y="2691"/>
                  </a:lnTo>
                  <a:lnTo>
                    <a:pt x="477" y="2723"/>
                  </a:lnTo>
                  <a:lnTo>
                    <a:pt x="368" y="2749"/>
                  </a:lnTo>
                  <a:lnTo>
                    <a:pt x="259" y="2769"/>
                  </a:lnTo>
                  <a:lnTo>
                    <a:pt x="150" y="2782"/>
                  </a:lnTo>
                  <a:lnTo>
                    <a:pt x="40" y="2790"/>
                  </a:lnTo>
                  <a:lnTo>
                    <a:pt x="20" y="2558"/>
                  </a:lnTo>
                  <a:lnTo>
                    <a:pt x="0" y="2324"/>
                  </a:lnTo>
                  <a:lnTo>
                    <a:pt x="126" y="2306"/>
                  </a:lnTo>
                  <a:lnTo>
                    <a:pt x="248" y="2283"/>
                  </a:lnTo>
                  <a:lnTo>
                    <a:pt x="368" y="2253"/>
                  </a:lnTo>
                  <a:lnTo>
                    <a:pt x="483" y="2216"/>
                  </a:lnTo>
                  <a:lnTo>
                    <a:pt x="595" y="2173"/>
                  </a:lnTo>
                  <a:lnTo>
                    <a:pt x="702" y="2123"/>
                  </a:lnTo>
                  <a:lnTo>
                    <a:pt x="806" y="2066"/>
                  </a:lnTo>
                  <a:lnTo>
                    <a:pt x="906" y="2002"/>
                  </a:lnTo>
                  <a:lnTo>
                    <a:pt x="1002" y="1932"/>
                  </a:lnTo>
                  <a:lnTo>
                    <a:pt x="1094" y="1855"/>
                  </a:lnTo>
                  <a:lnTo>
                    <a:pt x="1182" y="1772"/>
                  </a:lnTo>
                  <a:lnTo>
                    <a:pt x="1267" y="1681"/>
                  </a:lnTo>
                  <a:lnTo>
                    <a:pt x="1347" y="1583"/>
                  </a:lnTo>
                  <a:lnTo>
                    <a:pt x="1422" y="1481"/>
                  </a:lnTo>
                  <a:lnTo>
                    <a:pt x="1488" y="1376"/>
                  </a:lnTo>
                  <a:lnTo>
                    <a:pt x="1548" y="1269"/>
                  </a:lnTo>
                  <a:lnTo>
                    <a:pt x="1598" y="1160"/>
                  </a:lnTo>
                  <a:lnTo>
                    <a:pt x="1642" y="1047"/>
                  </a:lnTo>
                  <a:lnTo>
                    <a:pt x="1677" y="934"/>
                  </a:lnTo>
                  <a:lnTo>
                    <a:pt x="1706" y="819"/>
                  </a:lnTo>
                  <a:lnTo>
                    <a:pt x="1726" y="701"/>
                  </a:lnTo>
                  <a:lnTo>
                    <a:pt x="1740" y="582"/>
                  </a:lnTo>
                  <a:lnTo>
                    <a:pt x="1745" y="459"/>
                  </a:lnTo>
                  <a:lnTo>
                    <a:pt x="1744" y="336"/>
                  </a:lnTo>
                  <a:lnTo>
                    <a:pt x="1735" y="211"/>
                  </a:lnTo>
                  <a:lnTo>
                    <a:pt x="1721" y="82"/>
                  </a:lnTo>
                  <a:lnTo>
                    <a:pt x="1956" y="40"/>
                  </a:lnTo>
                  <a:lnTo>
                    <a:pt x="2189"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57" name="Freeform 202"/>
            <p:cNvSpPr/>
            <p:nvPr/>
          </p:nvSpPr>
          <p:spPr bwMode="auto">
            <a:xfrm>
              <a:off x="3341" y="1714"/>
              <a:ext cx="736" cy="739"/>
            </a:xfrm>
            <a:custGeom>
              <a:avLst/>
              <a:gdLst>
                <a:gd name="T0" fmla="*/ 455 w 2207"/>
                <a:gd name="T1" fmla="*/ 0 h 2215"/>
                <a:gd name="T2" fmla="*/ 483 w 2207"/>
                <a:gd name="T3" fmla="*/ 141 h 2215"/>
                <a:gd name="T4" fmla="*/ 515 w 2207"/>
                <a:gd name="T5" fmla="*/ 276 h 2215"/>
                <a:gd name="T6" fmla="*/ 552 w 2207"/>
                <a:gd name="T7" fmla="*/ 404 h 2215"/>
                <a:gd name="T8" fmla="*/ 596 w 2207"/>
                <a:gd name="T9" fmla="*/ 528 h 2215"/>
                <a:gd name="T10" fmla="*/ 646 w 2207"/>
                <a:gd name="T11" fmla="*/ 646 h 2215"/>
                <a:gd name="T12" fmla="*/ 701 w 2207"/>
                <a:gd name="T13" fmla="*/ 758 h 2215"/>
                <a:gd name="T14" fmla="*/ 762 w 2207"/>
                <a:gd name="T15" fmla="*/ 864 h 2215"/>
                <a:gd name="T16" fmla="*/ 829 w 2207"/>
                <a:gd name="T17" fmla="*/ 965 h 2215"/>
                <a:gd name="T18" fmla="*/ 900 w 2207"/>
                <a:gd name="T19" fmla="*/ 1059 h 2215"/>
                <a:gd name="T20" fmla="*/ 977 w 2207"/>
                <a:gd name="T21" fmla="*/ 1148 h 2215"/>
                <a:gd name="T22" fmla="*/ 1062 w 2207"/>
                <a:gd name="T23" fmla="*/ 1231 h 2215"/>
                <a:gd name="T24" fmla="*/ 1150 w 2207"/>
                <a:gd name="T25" fmla="*/ 1308 h 2215"/>
                <a:gd name="T26" fmla="*/ 1245 w 2207"/>
                <a:gd name="T27" fmla="*/ 1381 h 2215"/>
                <a:gd name="T28" fmla="*/ 1345 w 2207"/>
                <a:gd name="T29" fmla="*/ 1446 h 2215"/>
                <a:gd name="T30" fmla="*/ 1451 w 2207"/>
                <a:gd name="T31" fmla="*/ 1508 h 2215"/>
                <a:gd name="T32" fmla="*/ 1562 w 2207"/>
                <a:gd name="T33" fmla="*/ 1563 h 2215"/>
                <a:gd name="T34" fmla="*/ 1680 w 2207"/>
                <a:gd name="T35" fmla="*/ 1611 h 2215"/>
                <a:gd name="T36" fmla="*/ 1802 w 2207"/>
                <a:gd name="T37" fmla="*/ 1655 h 2215"/>
                <a:gd name="T38" fmla="*/ 1932 w 2207"/>
                <a:gd name="T39" fmla="*/ 1692 h 2215"/>
                <a:gd name="T40" fmla="*/ 2065 w 2207"/>
                <a:gd name="T41" fmla="*/ 1726 h 2215"/>
                <a:gd name="T42" fmla="*/ 2207 w 2207"/>
                <a:gd name="T43" fmla="*/ 1752 h 2215"/>
                <a:gd name="T44" fmla="*/ 2186 w 2207"/>
                <a:gd name="T45" fmla="*/ 1981 h 2215"/>
                <a:gd name="T46" fmla="*/ 2166 w 2207"/>
                <a:gd name="T47" fmla="*/ 2215 h 2215"/>
                <a:gd name="T48" fmla="*/ 2030 w 2207"/>
                <a:gd name="T49" fmla="*/ 2199 h 2215"/>
                <a:gd name="T50" fmla="*/ 1898 w 2207"/>
                <a:gd name="T51" fmla="*/ 2177 h 2215"/>
                <a:gd name="T52" fmla="*/ 1769 w 2207"/>
                <a:gd name="T53" fmla="*/ 2148 h 2215"/>
                <a:gd name="T54" fmla="*/ 1645 w 2207"/>
                <a:gd name="T55" fmla="*/ 2112 h 2215"/>
                <a:gd name="T56" fmla="*/ 1523 w 2207"/>
                <a:gd name="T57" fmla="*/ 2069 h 2215"/>
                <a:gd name="T58" fmla="*/ 1405 w 2207"/>
                <a:gd name="T59" fmla="*/ 2021 h 2215"/>
                <a:gd name="T60" fmla="*/ 1291 w 2207"/>
                <a:gd name="T61" fmla="*/ 1967 h 2215"/>
                <a:gd name="T62" fmla="*/ 1182 w 2207"/>
                <a:gd name="T63" fmla="*/ 1908 h 2215"/>
                <a:gd name="T64" fmla="*/ 1078 w 2207"/>
                <a:gd name="T65" fmla="*/ 1844 h 2215"/>
                <a:gd name="T66" fmla="*/ 976 w 2207"/>
                <a:gd name="T67" fmla="*/ 1774 h 2215"/>
                <a:gd name="T68" fmla="*/ 880 w 2207"/>
                <a:gd name="T69" fmla="*/ 1700 h 2215"/>
                <a:gd name="T70" fmla="*/ 787 w 2207"/>
                <a:gd name="T71" fmla="*/ 1621 h 2215"/>
                <a:gd name="T72" fmla="*/ 699 w 2207"/>
                <a:gd name="T73" fmla="*/ 1540 h 2215"/>
                <a:gd name="T74" fmla="*/ 616 w 2207"/>
                <a:gd name="T75" fmla="*/ 1454 h 2215"/>
                <a:gd name="T76" fmla="*/ 538 w 2207"/>
                <a:gd name="T77" fmla="*/ 1363 h 2215"/>
                <a:gd name="T78" fmla="*/ 464 w 2207"/>
                <a:gd name="T79" fmla="*/ 1272 h 2215"/>
                <a:gd name="T80" fmla="*/ 395 w 2207"/>
                <a:gd name="T81" fmla="*/ 1177 h 2215"/>
                <a:gd name="T82" fmla="*/ 333 w 2207"/>
                <a:gd name="T83" fmla="*/ 1080 h 2215"/>
                <a:gd name="T84" fmla="*/ 275 w 2207"/>
                <a:gd name="T85" fmla="*/ 981 h 2215"/>
                <a:gd name="T86" fmla="*/ 221 w 2207"/>
                <a:gd name="T87" fmla="*/ 879 h 2215"/>
                <a:gd name="T88" fmla="*/ 173 w 2207"/>
                <a:gd name="T89" fmla="*/ 775 h 2215"/>
                <a:gd name="T90" fmla="*/ 131 w 2207"/>
                <a:gd name="T91" fmla="*/ 672 h 2215"/>
                <a:gd name="T92" fmla="*/ 94 w 2207"/>
                <a:gd name="T93" fmla="*/ 567 h 2215"/>
                <a:gd name="T94" fmla="*/ 64 w 2207"/>
                <a:gd name="T95" fmla="*/ 461 h 2215"/>
                <a:gd name="T96" fmla="*/ 39 w 2207"/>
                <a:gd name="T97" fmla="*/ 356 h 2215"/>
                <a:gd name="T98" fmla="*/ 20 w 2207"/>
                <a:gd name="T99" fmla="*/ 250 h 2215"/>
                <a:gd name="T100" fmla="*/ 7 w 2207"/>
                <a:gd name="T101" fmla="*/ 145 h 2215"/>
                <a:gd name="T102" fmla="*/ 0 w 2207"/>
                <a:gd name="T103" fmla="*/ 40 h 2215"/>
                <a:gd name="T104" fmla="*/ 229 w 2207"/>
                <a:gd name="T105" fmla="*/ 20 h 2215"/>
                <a:gd name="T106" fmla="*/ 455 w 2207"/>
                <a:gd name="T107" fmla="*/ 0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7" h="2215">
                  <a:moveTo>
                    <a:pt x="455" y="0"/>
                  </a:moveTo>
                  <a:lnTo>
                    <a:pt x="483" y="141"/>
                  </a:lnTo>
                  <a:lnTo>
                    <a:pt x="515" y="276"/>
                  </a:lnTo>
                  <a:lnTo>
                    <a:pt x="552" y="404"/>
                  </a:lnTo>
                  <a:lnTo>
                    <a:pt x="596" y="528"/>
                  </a:lnTo>
                  <a:lnTo>
                    <a:pt x="646" y="646"/>
                  </a:lnTo>
                  <a:lnTo>
                    <a:pt x="701" y="758"/>
                  </a:lnTo>
                  <a:lnTo>
                    <a:pt x="762" y="864"/>
                  </a:lnTo>
                  <a:lnTo>
                    <a:pt x="829" y="965"/>
                  </a:lnTo>
                  <a:lnTo>
                    <a:pt x="900" y="1059"/>
                  </a:lnTo>
                  <a:lnTo>
                    <a:pt x="977" y="1148"/>
                  </a:lnTo>
                  <a:lnTo>
                    <a:pt x="1062" y="1231"/>
                  </a:lnTo>
                  <a:lnTo>
                    <a:pt x="1150" y="1308"/>
                  </a:lnTo>
                  <a:lnTo>
                    <a:pt x="1245" y="1381"/>
                  </a:lnTo>
                  <a:lnTo>
                    <a:pt x="1345" y="1446"/>
                  </a:lnTo>
                  <a:lnTo>
                    <a:pt x="1451" y="1508"/>
                  </a:lnTo>
                  <a:lnTo>
                    <a:pt x="1562" y="1563"/>
                  </a:lnTo>
                  <a:lnTo>
                    <a:pt x="1680" y="1611"/>
                  </a:lnTo>
                  <a:lnTo>
                    <a:pt x="1802" y="1655"/>
                  </a:lnTo>
                  <a:lnTo>
                    <a:pt x="1932" y="1692"/>
                  </a:lnTo>
                  <a:lnTo>
                    <a:pt x="2065" y="1726"/>
                  </a:lnTo>
                  <a:lnTo>
                    <a:pt x="2207" y="1752"/>
                  </a:lnTo>
                  <a:lnTo>
                    <a:pt x="2186" y="1981"/>
                  </a:lnTo>
                  <a:lnTo>
                    <a:pt x="2166" y="2215"/>
                  </a:lnTo>
                  <a:lnTo>
                    <a:pt x="2030" y="2199"/>
                  </a:lnTo>
                  <a:lnTo>
                    <a:pt x="1898" y="2177"/>
                  </a:lnTo>
                  <a:lnTo>
                    <a:pt x="1769" y="2148"/>
                  </a:lnTo>
                  <a:lnTo>
                    <a:pt x="1645" y="2112"/>
                  </a:lnTo>
                  <a:lnTo>
                    <a:pt x="1523" y="2069"/>
                  </a:lnTo>
                  <a:lnTo>
                    <a:pt x="1405" y="2021"/>
                  </a:lnTo>
                  <a:lnTo>
                    <a:pt x="1291" y="1967"/>
                  </a:lnTo>
                  <a:lnTo>
                    <a:pt x="1182" y="1908"/>
                  </a:lnTo>
                  <a:lnTo>
                    <a:pt x="1078" y="1844"/>
                  </a:lnTo>
                  <a:lnTo>
                    <a:pt x="976" y="1774"/>
                  </a:lnTo>
                  <a:lnTo>
                    <a:pt x="880" y="1700"/>
                  </a:lnTo>
                  <a:lnTo>
                    <a:pt x="787" y="1621"/>
                  </a:lnTo>
                  <a:lnTo>
                    <a:pt x="699" y="1540"/>
                  </a:lnTo>
                  <a:lnTo>
                    <a:pt x="616" y="1454"/>
                  </a:lnTo>
                  <a:lnTo>
                    <a:pt x="538" y="1363"/>
                  </a:lnTo>
                  <a:lnTo>
                    <a:pt x="464" y="1272"/>
                  </a:lnTo>
                  <a:lnTo>
                    <a:pt x="395" y="1177"/>
                  </a:lnTo>
                  <a:lnTo>
                    <a:pt x="333" y="1080"/>
                  </a:lnTo>
                  <a:lnTo>
                    <a:pt x="275" y="981"/>
                  </a:lnTo>
                  <a:lnTo>
                    <a:pt x="221" y="879"/>
                  </a:lnTo>
                  <a:lnTo>
                    <a:pt x="173" y="775"/>
                  </a:lnTo>
                  <a:lnTo>
                    <a:pt x="131" y="672"/>
                  </a:lnTo>
                  <a:lnTo>
                    <a:pt x="94" y="567"/>
                  </a:lnTo>
                  <a:lnTo>
                    <a:pt x="64" y="461"/>
                  </a:lnTo>
                  <a:lnTo>
                    <a:pt x="39" y="356"/>
                  </a:lnTo>
                  <a:lnTo>
                    <a:pt x="20" y="250"/>
                  </a:lnTo>
                  <a:lnTo>
                    <a:pt x="7" y="145"/>
                  </a:lnTo>
                  <a:lnTo>
                    <a:pt x="0" y="40"/>
                  </a:lnTo>
                  <a:lnTo>
                    <a:pt x="229" y="20"/>
                  </a:lnTo>
                  <a:lnTo>
                    <a:pt x="455"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58" name="Freeform 203"/>
            <p:cNvSpPr/>
            <p:nvPr/>
          </p:nvSpPr>
          <p:spPr bwMode="auto">
            <a:xfrm>
              <a:off x="4498" y="1005"/>
              <a:ext cx="384" cy="435"/>
            </a:xfrm>
            <a:custGeom>
              <a:avLst/>
              <a:gdLst>
                <a:gd name="T0" fmla="*/ 274 w 1151"/>
                <a:gd name="T1" fmla="*/ 0 h 1305"/>
                <a:gd name="T2" fmla="*/ 383 w 1151"/>
                <a:gd name="T3" fmla="*/ 83 h 1305"/>
                <a:gd name="T4" fmla="*/ 486 w 1151"/>
                <a:gd name="T5" fmla="*/ 169 h 1305"/>
                <a:gd name="T6" fmla="*/ 582 w 1151"/>
                <a:gd name="T7" fmla="*/ 260 h 1305"/>
                <a:gd name="T8" fmla="*/ 674 w 1151"/>
                <a:gd name="T9" fmla="*/ 355 h 1305"/>
                <a:gd name="T10" fmla="*/ 760 w 1151"/>
                <a:gd name="T11" fmla="*/ 454 h 1305"/>
                <a:gd name="T12" fmla="*/ 838 w 1151"/>
                <a:gd name="T13" fmla="*/ 557 h 1305"/>
                <a:gd name="T14" fmla="*/ 912 w 1151"/>
                <a:gd name="T15" fmla="*/ 665 h 1305"/>
                <a:gd name="T16" fmla="*/ 981 w 1151"/>
                <a:gd name="T17" fmla="*/ 777 h 1305"/>
                <a:gd name="T18" fmla="*/ 1043 w 1151"/>
                <a:gd name="T19" fmla="*/ 895 h 1305"/>
                <a:gd name="T20" fmla="*/ 1100 w 1151"/>
                <a:gd name="T21" fmla="*/ 1016 h 1305"/>
                <a:gd name="T22" fmla="*/ 1151 w 1151"/>
                <a:gd name="T23" fmla="*/ 1142 h 1305"/>
                <a:gd name="T24" fmla="*/ 998 w 1151"/>
                <a:gd name="T25" fmla="*/ 1198 h 1305"/>
                <a:gd name="T26" fmla="*/ 850 w 1151"/>
                <a:gd name="T27" fmla="*/ 1252 h 1305"/>
                <a:gd name="T28" fmla="*/ 701 w 1151"/>
                <a:gd name="T29" fmla="*/ 1305 h 1305"/>
                <a:gd name="T30" fmla="*/ 656 w 1151"/>
                <a:gd name="T31" fmla="*/ 1195 h 1305"/>
                <a:gd name="T32" fmla="*/ 605 w 1151"/>
                <a:gd name="T33" fmla="*/ 1089 h 1305"/>
                <a:gd name="T34" fmla="*/ 549 w 1151"/>
                <a:gd name="T35" fmla="*/ 987 h 1305"/>
                <a:gd name="T36" fmla="*/ 486 w 1151"/>
                <a:gd name="T37" fmla="*/ 888 h 1305"/>
                <a:gd name="T38" fmla="*/ 418 w 1151"/>
                <a:gd name="T39" fmla="*/ 793 h 1305"/>
                <a:gd name="T40" fmla="*/ 343 w 1151"/>
                <a:gd name="T41" fmla="*/ 703 h 1305"/>
                <a:gd name="T42" fmla="*/ 265 w 1151"/>
                <a:gd name="T43" fmla="*/ 618 h 1305"/>
                <a:gd name="T44" fmla="*/ 181 w 1151"/>
                <a:gd name="T45" fmla="*/ 538 h 1305"/>
                <a:gd name="T46" fmla="*/ 93 w 1151"/>
                <a:gd name="T47" fmla="*/ 463 h 1305"/>
                <a:gd name="T48" fmla="*/ 0 w 1151"/>
                <a:gd name="T49" fmla="*/ 391 h 1305"/>
                <a:gd name="T50" fmla="*/ 92 w 1151"/>
                <a:gd name="T51" fmla="*/ 260 h 1305"/>
                <a:gd name="T52" fmla="*/ 183 w 1151"/>
                <a:gd name="T53" fmla="*/ 129 h 1305"/>
                <a:gd name="T54" fmla="*/ 274 w 1151"/>
                <a:gd name="T55" fmla="*/ 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1" h="1305">
                  <a:moveTo>
                    <a:pt x="274" y="0"/>
                  </a:moveTo>
                  <a:lnTo>
                    <a:pt x="383" y="83"/>
                  </a:lnTo>
                  <a:lnTo>
                    <a:pt x="486" y="169"/>
                  </a:lnTo>
                  <a:lnTo>
                    <a:pt x="582" y="260"/>
                  </a:lnTo>
                  <a:lnTo>
                    <a:pt x="674" y="355"/>
                  </a:lnTo>
                  <a:lnTo>
                    <a:pt x="760" y="454"/>
                  </a:lnTo>
                  <a:lnTo>
                    <a:pt x="838" y="557"/>
                  </a:lnTo>
                  <a:lnTo>
                    <a:pt x="912" y="665"/>
                  </a:lnTo>
                  <a:lnTo>
                    <a:pt x="981" y="777"/>
                  </a:lnTo>
                  <a:lnTo>
                    <a:pt x="1043" y="895"/>
                  </a:lnTo>
                  <a:lnTo>
                    <a:pt x="1100" y="1016"/>
                  </a:lnTo>
                  <a:lnTo>
                    <a:pt x="1151" y="1142"/>
                  </a:lnTo>
                  <a:lnTo>
                    <a:pt x="998" y="1198"/>
                  </a:lnTo>
                  <a:lnTo>
                    <a:pt x="850" y="1252"/>
                  </a:lnTo>
                  <a:lnTo>
                    <a:pt x="701" y="1305"/>
                  </a:lnTo>
                  <a:lnTo>
                    <a:pt x="656" y="1195"/>
                  </a:lnTo>
                  <a:lnTo>
                    <a:pt x="605" y="1089"/>
                  </a:lnTo>
                  <a:lnTo>
                    <a:pt x="549" y="987"/>
                  </a:lnTo>
                  <a:lnTo>
                    <a:pt x="486" y="888"/>
                  </a:lnTo>
                  <a:lnTo>
                    <a:pt x="418" y="793"/>
                  </a:lnTo>
                  <a:lnTo>
                    <a:pt x="343" y="703"/>
                  </a:lnTo>
                  <a:lnTo>
                    <a:pt x="265" y="618"/>
                  </a:lnTo>
                  <a:lnTo>
                    <a:pt x="181" y="538"/>
                  </a:lnTo>
                  <a:lnTo>
                    <a:pt x="93" y="463"/>
                  </a:lnTo>
                  <a:lnTo>
                    <a:pt x="0" y="391"/>
                  </a:lnTo>
                  <a:lnTo>
                    <a:pt x="92" y="260"/>
                  </a:lnTo>
                  <a:lnTo>
                    <a:pt x="183" y="129"/>
                  </a:lnTo>
                  <a:lnTo>
                    <a:pt x="274"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59" name="Freeform 204"/>
            <p:cNvSpPr>
              <a:spLocks noEditPoints="1"/>
            </p:cNvSpPr>
            <p:nvPr/>
          </p:nvSpPr>
          <p:spPr bwMode="auto">
            <a:xfrm>
              <a:off x="4303" y="1444"/>
              <a:ext cx="229" cy="565"/>
            </a:xfrm>
            <a:custGeom>
              <a:avLst/>
              <a:gdLst>
                <a:gd name="T0" fmla="*/ 156 w 688"/>
                <a:gd name="T1" fmla="*/ 157 h 1695"/>
                <a:gd name="T2" fmla="*/ 156 w 688"/>
                <a:gd name="T3" fmla="*/ 1539 h 1695"/>
                <a:gd name="T4" fmla="*/ 532 w 688"/>
                <a:gd name="T5" fmla="*/ 1539 h 1695"/>
                <a:gd name="T6" fmla="*/ 532 w 688"/>
                <a:gd name="T7" fmla="*/ 157 h 1695"/>
                <a:gd name="T8" fmla="*/ 156 w 688"/>
                <a:gd name="T9" fmla="*/ 157 h 1695"/>
                <a:gd name="T10" fmla="*/ 77 w 688"/>
                <a:gd name="T11" fmla="*/ 0 h 1695"/>
                <a:gd name="T12" fmla="*/ 609 w 688"/>
                <a:gd name="T13" fmla="*/ 0 h 1695"/>
                <a:gd name="T14" fmla="*/ 634 w 688"/>
                <a:gd name="T15" fmla="*/ 4 h 1695"/>
                <a:gd name="T16" fmla="*/ 656 w 688"/>
                <a:gd name="T17" fmla="*/ 14 h 1695"/>
                <a:gd name="T18" fmla="*/ 673 w 688"/>
                <a:gd name="T19" fmla="*/ 32 h 1695"/>
                <a:gd name="T20" fmla="*/ 684 w 688"/>
                <a:gd name="T21" fmla="*/ 52 h 1695"/>
                <a:gd name="T22" fmla="*/ 688 w 688"/>
                <a:gd name="T23" fmla="*/ 77 h 1695"/>
                <a:gd name="T24" fmla="*/ 688 w 688"/>
                <a:gd name="T25" fmla="*/ 1618 h 1695"/>
                <a:gd name="T26" fmla="*/ 684 w 688"/>
                <a:gd name="T27" fmla="*/ 1643 h 1695"/>
                <a:gd name="T28" fmla="*/ 673 w 688"/>
                <a:gd name="T29" fmla="*/ 1663 h 1695"/>
                <a:gd name="T30" fmla="*/ 656 w 688"/>
                <a:gd name="T31" fmla="*/ 1681 h 1695"/>
                <a:gd name="T32" fmla="*/ 634 w 688"/>
                <a:gd name="T33" fmla="*/ 1691 h 1695"/>
                <a:gd name="T34" fmla="*/ 609 w 688"/>
                <a:gd name="T35" fmla="*/ 1695 h 1695"/>
                <a:gd name="T36" fmla="*/ 77 w 688"/>
                <a:gd name="T37" fmla="*/ 1695 h 1695"/>
                <a:gd name="T38" fmla="*/ 52 w 688"/>
                <a:gd name="T39" fmla="*/ 1691 h 1695"/>
                <a:gd name="T40" fmla="*/ 30 w 688"/>
                <a:gd name="T41" fmla="*/ 1681 h 1695"/>
                <a:gd name="T42" fmla="*/ 14 w 688"/>
                <a:gd name="T43" fmla="*/ 1663 h 1695"/>
                <a:gd name="T44" fmla="*/ 3 w 688"/>
                <a:gd name="T45" fmla="*/ 1643 h 1695"/>
                <a:gd name="T46" fmla="*/ 0 w 688"/>
                <a:gd name="T47" fmla="*/ 1618 h 1695"/>
                <a:gd name="T48" fmla="*/ 0 w 688"/>
                <a:gd name="T49" fmla="*/ 77 h 1695"/>
                <a:gd name="T50" fmla="*/ 3 w 688"/>
                <a:gd name="T51" fmla="*/ 52 h 1695"/>
                <a:gd name="T52" fmla="*/ 14 w 688"/>
                <a:gd name="T53" fmla="*/ 32 h 1695"/>
                <a:gd name="T54" fmla="*/ 30 w 688"/>
                <a:gd name="T55" fmla="*/ 14 h 1695"/>
                <a:gd name="T56" fmla="*/ 52 w 688"/>
                <a:gd name="T57" fmla="*/ 4 h 1695"/>
                <a:gd name="T58" fmla="*/ 77 w 688"/>
                <a:gd name="T59" fmla="*/ 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8" h="1695">
                  <a:moveTo>
                    <a:pt x="156" y="157"/>
                  </a:moveTo>
                  <a:lnTo>
                    <a:pt x="156" y="1539"/>
                  </a:lnTo>
                  <a:lnTo>
                    <a:pt x="532" y="1539"/>
                  </a:lnTo>
                  <a:lnTo>
                    <a:pt x="532" y="157"/>
                  </a:lnTo>
                  <a:lnTo>
                    <a:pt x="156" y="157"/>
                  </a:lnTo>
                  <a:close/>
                  <a:moveTo>
                    <a:pt x="77" y="0"/>
                  </a:moveTo>
                  <a:lnTo>
                    <a:pt x="609" y="0"/>
                  </a:lnTo>
                  <a:lnTo>
                    <a:pt x="634" y="4"/>
                  </a:lnTo>
                  <a:lnTo>
                    <a:pt x="656" y="14"/>
                  </a:lnTo>
                  <a:lnTo>
                    <a:pt x="673" y="32"/>
                  </a:lnTo>
                  <a:lnTo>
                    <a:pt x="684" y="52"/>
                  </a:lnTo>
                  <a:lnTo>
                    <a:pt x="688" y="77"/>
                  </a:lnTo>
                  <a:lnTo>
                    <a:pt x="688" y="1618"/>
                  </a:lnTo>
                  <a:lnTo>
                    <a:pt x="684" y="1643"/>
                  </a:lnTo>
                  <a:lnTo>
                    <a:pt x="673" y="1663"/>
                  </a:lnTo>
                  <a:lnTo>
                    <a:pt x="656" y="1681"/>
                  </a:lnTo>
                  <a:lnTo>
                    <a:pt x="634" y="1691"/>
                  </a:lnTo>
                  <a:lnTo>
                    <a:pt x="609" y="1695"/>
                  </a:lnTo>
                  <a:lnTo>
                    <a:pt x="77" y="1695"/>
                  </a:lnTo>
                  <a:lnTo>
                    <a:pt x="52" y="1691"/>
                  </a:lnTo>
                  <a:lnTo>
                    <a:pt x="30" y="1681"/>
                  </a:lnTo>
                  <a:lnTo>
                    <a:pt x="14" y="1663"/>
                  </a:lnTo>
                  <a:lnTo>
                    <a:pt x="3" y="1643"/>
                  </a:lnTo>
                  <a:lnTo>
                    <a:pt x="0" y="1618"/>
                  </a:lnTo>
                  <a:lnTo>
                    <a:pt x="0" y="77"/>
                  </a:lnTo>
                  <a:lnTo>
                    <a:pt x="3" y="52"/>
                  </a:lnTo>
                  <a:lnTo>
                    <a:pt x="14" y="32"/>
                  </a:lnTo>
                  <a:lnTo>
                    <a:pt x="30" y="14"/>
                  </a:lnTo>
                  <a:lnTo>
                    <a:pt x="52" y="4"/>
                  </a:lnTo>
                  <a:lnTo>
                    <a:pt x="77"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60" name="Freeform 205"/>
            <p:cNvSpPr>
              <a:spLocks noEditPoints="1"/>
            </p:cNvSpPr>
            <p:nvPr/>
          </p:nvSpPr>
          <p:spPr bwMode="auto">
            <a:xfrm>
              <a:off x="3733" y="1580"/>
              <a:ext cx="230" cy="429"/>
            </a:xfrm>
            <a:custGeom>
              <a:avLst/>
              <a:gdLst>
                <a:gd name="T0" fmla="*/ 155 w 688"/>
                <a:gd name="T1" fmla="*/ 1010 h 1286"/>
                <a:gd name="T2" fmla="*/ 155 w 688"/>
                <a:gd name="T3" fmla="*/ 1130 h 1286"/>
                <a:gd name="T4" fmla="*/ 276 w 688"/>
                <a:gd name="T5" fmla="*/ 1130 h 1286"/>
                <a:gd name="T6" fmla="*/ 155 w 688"/>
                <a:gd name="T7" fmla="*/ 1010 h 1286"/>
                <a:gd name="T8" fmla="*/ 155 w 688"/>
                <a:gd name="T9" fmla="*/ 764 h 1286"/>
                <a:gd name="T10" fmla="*/ 155 w 688"/>
                <a:gd name="T11" fmla="*/ 886 h 1286"/>
                <a:gd name="T12" fmla="*/ 400 w 688"/>
                <a:gd name="T13" fmla="*/ 1130 h 1286"/>
                <a:gd name="T14" fmla="*/ 400 w 688"/>
                <a:gd name="T15" fmla="*/ 1132 h 1286"/>
                <a:gd name="T16" fmla="*/ 523 w 688"/>
                <a:gd name="T17" fmla="*/ 1132 h 1286"/>
                <a:gd name="T18" fmla="*/ 155 w 688"/>
                <a:gd name="T19" fmla="*/ 764 h 1286"/>
                <a:gd name="T20" fmla="*/ 155 w 688"/>
                <a:gd name="T21" fmla="*/ 516 h 1286"/>
                <a:gd name="T22" fmla="*/ 155 w 688"/>
                <a:gd name="T23" fmla="*/ 638 h 1286"/>
                <a:gd name="T24" fmla="*/ 532 w 688"/>
                <a:gd name="T25" fmla="*/ 1017 h 1286"/>
                <a:gd name="T26" fmla="*/ 532 w 688"/>
                <a:gd name="T27" fmla="*/ 893 h 1286"/>
                <a:gd name="T28" fmla="*/ 155 w 688"/>
                <a:gd name="T29" fmla="*/ 516 h 1286"/>
                <a:gd name="T30" fmla="*/ 155 w 688"/>
                <a:gd name="T31" fmla="*/ 269 h 1286"/>
                <a:gd name="T32" fmla="*/ 155 w 688"/>
                <a:gd name="T33" fmla="*/ 393 h 1286"/>
                <a:gd name="T34" fmla="*/ 532 w 688"/>
                <a:gd name="T35" fmla="*/ 769 h 1286"/>
                <a:gd name="T36" fmla="*/ 532 w 688"/>
                <a:gd name="T37" fmla="*/ 647 h 1286"/>
                <a:gd name="T38" fmla="*/ 155 w 688"/>
                <a:gd name="T39" fmla="*/ 269 h 1286"/>
                <a:gd name="T40" fmla="*/ 165 w 688"/>
                <a:gd name="T41" fmla="*/ 157 h 1286"/>
                <a:gd name="T42" fmla="*/ 532 w 688"/>
                <a:gd name="T43" fmla="*/ 524 h 1286"/>
                <a:gd name="T44" fmla="*/ 532 w 688"/>
                <a:gd name="T45" fmla="*/ 400 h 1286"/>
                <a:gd name="T46" fmla="*/ 289 w 688"/>
                <a:gd name="T47" fmla="*/ 157 h 1286"/>
                <a:gd name="T48" fmla="*/ 165 w 688"/>
                <a:gd name="T49" fmla="*/ 157 h 1286"/>
                <a:gd name="T50" fmla="*/ 411 w 688"/>
                <a:gd name="T51" fmla="*/ 155 h 1286"/>
                <a:gd name="T52" fmla="*/ 532 w 688"/>
                <a:gd name="T53" fmla="*/ 276 h 1286"/>
                <a:gd name="T54" fmla="*/ 532 w 688"/>
                <a:gd name="T55" fmla="*/ 155 h 1286"/>
                <a:gd name="T56" fmla="*/ 411 w 688"/>
                <a:gd name="T57" fmla="*/ 155 h 1286"/>
                <a:gd name="T58" fmla="*/ 78 w 688"/>
                <a:gd name="T59" fmla="*/ 0 h 1286"/>
                <a:gd name="T60" fmla="*/ 611 w 688"/>
                <a:gd name="T61" fmla="*/ 0 h 1286"/>
                <a:gd name="T62" fmla="*/ 635 w 688"/>
                <a:gd name="T63" fmla="*/ 4 h 1286"/>
                <a:gd name="T64" fmla="*/ 657 w 688"/>
                <a:gd name="T65" fmla="*/ 14 h 1286"/>
                <a:gd name="T66" fmla="*/ 673 w 688"/>
                <a:gd name="T67" fmla="*/ 32 h 1286"/>
                <a:gd name="T68" fmla="*/ 685 w 688"/>
                <a:gd name="T69" fmla="*/ 52 h 1286"/>
                <a:gd name="T70" fmla="*/ 688 w 688"/>
                <a:gd name="T71" fmla="*/ 77 h 1286"/>
                <a:gd name="T72" fmla="*/ 688 w 688"/>
                <a:gd name="T73" fmla="*/ 1209 h 1286"/>
                <a:gd name="T74" fmla="*/ 685 w 688"/>
                <a:gd name="T75" fmla="*/ 1234 h 1286"/>
                <a:gd name="T76" fmla="*/ 673 w 688"/>
                <a:gd name="T77" fmla="*/ 1254 h 1286"/>
                <a:gd name="T78" fmla="*/ 657 w 688"/>
                <a:gd name="T79" fmla="*/ 1272 h 1286"/>
                <a:gd name="T80" fmla="*/ 635 w 688"/>
                <a:gd name="T81" fmla="*/ 1282 h 1286"/>
                <a:gd name="T82" fmla="*/ 611 w 688"/>
                <a:gd name="T83" fmla="*/ 1286 h 1286"/>
                <a:gd name="T84" fmla="*/ 78 w 688"/>
                <a:gd name="T85" fmla="*/ 1286 h 1286"/>
                <a:gd name="T86" fmla="*/ 53 w 688"/>
                <a:gd name="T87" fmla="*/ 1282 h 1286"/>
                <a:gd name="T88" fmla="*/ 32 w 688"/>
                <a:gd name="T89" fmla="*/ 1272 h 1286"/>
                <a:gd name="T90" fmla="*/ 14 w 688"/>
                <a:gd name="T91" fmla="*/ 1254 h 1286"/>
                <a:gd name="T92" fmla="*/ 4 w 688"/>
                <a:gd name="T93" fmla="*/ 1234 h 1286"/>
                <a:gd name="T94" fmla="*/ 0 w 688"/>
                <a:gd name="T95" fmla="*/ 1209 h 1286"/>
                <a:gd name="T96" fmla="*/ 0 w 688"/>
                <a:gd name="T97" fmla="*/ 77 h 1286"/>
                <a:gd name="T98" fmla="*/ 4 w 688"/>
                <a:gd name="T99" fmla="*/ 52 h 1286"/>
                <a:gd name="T100" fmla="*/ 14 w 688"/>
                <a:gd name="T101" fmla="*/ 32 h 1286"/>
                <a:gd name="T102" fmla="*/ 32 w 688"/>
                <a:gd name="T103" fmla="*/ 14 h 1286"/>
                <a:gd name="T104" fmla="*/ 53 w 688"/>
                <a:gd name="T105" fmla="*/ 4 h 1286"/>
                <a:gd name="T106" fmla="*/ 78 w 688"/>
                <a:gd name="T107" fmla="*/ 0 h 1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8" h="1286">
                  <a:moveTo>
                    <a:pt x="155" y="1010"/>
                  </a:moveTo>
                  <a:lnTo>
                    <a:pt x="155" y="1130"/>
                  </a:lnTo>
                  <a:lnTo>
                    <a:pt x="276" y="1130"/>
                  </a:lnTo>
                  <a:lnTo>
                    <a:pt x="155" y="1010"/>
                  </a:lnTo>
                  <a:close/>
                  <a:moveTo>
                    <a:pt x="155" y="764"/>
                  </a:moveTo>
                  <a:lnTo>
                    <a:pt x="155" y="886"/>
                  </a:lnTo>
                  <a:lnTo>
                    <a:pt x="400" y="1130"/>
                  </a:lnTo>
                  <a:lnTo>
                    <a:pt x="400" y="1132"/>
                  </a:lnTo>
                  <a:lnTo>
                    <a:pt x="523" y="1132"/>
                  </a:lnTo>
                  <a:lnTo>
                    <a:pt x="155" y="764"/>
                  </a:lnTo>
                  <a:close/>
                  <a:moveTo>
                    <a:pt x="155" y="516"/>
                  </a:moveTo>
                  <a:lnTo>
                    <a:pt x="155" y="638"/>
                  </a:lnTo>
                  <a:lnTo>
                    <a:pt x="532" y="1017"/>
                  </a:lnTo>
                  <a:lnTo>
                    <a:pt x="532" y="893"/>
                  </a:lnTo>
                  <a:lnTo>
                    <a:pt x="155" y="516"/>
                  </a:lnTo>
                  <a:close/>
                  <a:moveTo>
                    <a:pt x="155" y="269"/>
                  </a:moveTo>
                  <a:lnTo>
                    <a:pt x="155" y="393"/>
                  </a:lnTo>
                  <a:lnTo>
                    <a:pt x="532" y="769"/>
                  </a:lnTo>
                  <a:lnTo>
                    <a:pt x="532" y="647"/>
                  </a:lnTo>
                  <a:lnTo>
                    <a:pt x="155" y="269"/>
                  </a:lnTo>
                  <a:close/>
                  <a:moveTo>
                    <a:pt x="165" y="157"/>
                  </a:moveTo>
                  <a:lnTo>
                    <a:pt x="532" y="524"/>
                  </a:lnTo>
                  <a:lnTo>
                    <a:pt x="532" y="400"/>
                  </a:lnTo>
                  <a:lnTo>
                    <a:pt x="289" y="157"/>
                  </a:lnTo>
                  <a:lnTo>
                    <a:pt x="165" y="157"/>
                  </a:lnTo>
                  <a:close/>
                  <a:moveTo>
                    <a:pt x="411" y="155"/>
                  </a:moveTo>
                  <a:lnTo>
                    <a:pt x="532" y="276"/>
                  </a:lnTo>
                  <a:lnTo>
                    <a:pt x="532" y="155"/>
                  </a:lnTo>
                  <a:lnTo>
                    <a:pt x="411" y="155"/>
                  </a:lnTo>
                  <a:close/>
                  <a:moveTo>
                    <a:pt x="78" y="0"/>
                  </a:moveTo>
                  <a:lnTo>
                    <a:pt x="611" y="0"/>
                  </a:lnTo>
                  <a:lnTo>
                    <a:pt x="635" y="4"/>
                  </a:lnTo>
                  <a:lnTo>
                    <a:pt x="657" y="14"/>
                  </a:lnTo>
                  <a:lnTo>
                    <a:pt x="673" y="32"/>
                  </a:lnTo>
                  <a:lnTo>
                    <a:pt x="685" y="52"/>
                  </a:lnTo>
                  <a:lnTo>
                    <a:pt x="688" y="77"/>
                  </a:lnTo>
                  <a:lnTo>
                    <a:pt x="688" y="1209"/>
                  </a:lnTo>
                  <a:lnTo>
                    <a:pt x="685" y="1234"/>
                  </a:lnTo>
                  <a:lnTo>
                    <a:pt x="673" y="1254"/>
                  </a:lnTo>
                  <a:lnTo>
                    <a:pt x="657" y="1272"/>
                  </a:lnTo>
                  <a:lnTo>
                    <a:pt x="635" y="1282"/>
                  </a:lnTo>
                  <a:lnTo>
                    <a:pt x="611" y="1286"/>
                  </a:lnTo>
                  <a:lnTo>
                    <a:pt x="78" y="1286"/>
                  </a:lnTo>
                  <a:lnTo>
                    <a:pt x="53" y="1282"/>
                  </a:lnTo>
                  <a:lnTo>
                    <a:pt x="32" y="1272"/>
                  </a:lnTo>
                  <a:lnTo>
                    <a:pt x="14" y="1254"/>
                  </a:lnTo>
                  <a:lnTo>
                    <a:pt x="4" y="1234"/>
                  </a:lnTo>
                  <a:lnTo>
                    <a:pt x="0" y="1209"/>
                  </a:lnTo>
                  <a:lnTo>
                    <a:pt x="0" y="77"/>
                  </a:lnTo>
                  <a:lnTo>
                    <a:pt x="4" y="52"/>
                  </a:lnTo>
                  <a:lnTo>
                    <a:pt x="14" y="32"/>
                  </a:lnTo>
                  <a:lnTo>
                    <a:pt x="32" y="14"/>
                  </a:lnTo>
                  <a:lnTo>
                    <a:pt x="53" y="4"/>
                  </a:lnTo>
                  <a:lnTo>
                    <a:pt x="78"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sp>
          <p:nvSpPr>
            <p:cNvPr id="61" name="Freeform 206"/>
            <p:cNvSpPr/>
            <p:nvPr/>
          </p:nvSpPr>
          <p:spPr bwMode="auto">
            <a:xfrm>
              <a:off x="4018" y="1235"/>
              <a:ext cx="229" cy="774"/>
            </a:xfrm>
            <a:custGeom>
              <a:avLst/>
              <a:gdLst>
                <a:gd name="T0" fmla="*/ 79 w 689"/>
                <a:gd name="T1" fmla="*/ 0 h 2321"/>
                <a:gd name="T2" fmla="*/ 611 w 689"/>
                <a:gd name="T3" fmla="*/ 0 h 2321"/>
                <a:gd name="T4" fmla="*/ 636 w 689"/>
                <a:gd name="T5" fmla="*/ 4 h 2321"/>
                <a:gd name="T6" fmla="*/ 657 w 689"/>
                <a:gd name="T7" fmla="*/ 14 h 2321"/>
                <a:gd name="T8" fmla="*/ 674 w 689"/>
                <a:gd name="T9" fmla="*/ 32 h 2321"/>
                <a:gd name="T10" fmla="*/ 686 w 689"/>
                <a:gd name="T11" fmla="*/ 54 h 2321"/>
                <a:gd name="T12" fmla="*/ 689 w 689"/>
                <a:gd name="T13" fmla="*/ 78 h 2321"/>
                <a:gd name="T14" fmla="*/ 689 w 689"/>
                <a:gd name="T15" fmla="*/ 2244 h 2321"/>
                <a:gd name="T16" fmla="*/ 686 w 689"/>
                <a:gd name="T17" fmla="*/ 2269 h 2321"/>
                <a:gd name="T18" fmla="*/ 674 w 689"/>
                <a:gd name="T19" fmla="*/ 2289 h 2321"/>
                <a:gd name="T20" fmla="*/ 657 w 689"/>
                <a:gd name="T21" fmla="*/ 2307 h 2321"/>
                <a:gd name="T22" fmla="*/ 636 w 689"/>
                <a:gd name="T23" fmla="*/ 2317 h 2321"/>
                <a:gd name="T24" fmla="*/ 611 w 689"/>
                <a:gd name="T25" fmla="*/ 2321 h 2321"/>
                <a:gd name="T26" fmla="*/ 79 w 689"/>
                <a:gd name="T27" fmla="*/ 2321 h 2321"/>
                <a:gd name="T28" fmla="*/ 54 w 689"/>
                <a:gd name="T29" fmla="*/ 2317 h 2321"/>
                <a:gd name="T30" fmla="*/ 32 w 689"/>
                <a:gd name="T31" fmla="*/ 2307 h 2321"/>
                <a:gd name="T32" fmla="*/ 15 w 689"/>
                <a:gd name="T33" fmla="*/ 2289 h 2321"/>
                <a:gd name="T34" fmla="*/ 5 w 689"/>
                <a:gd name="T35" fmla="*/ 2269 h 2321"/>
                <a:gd name="T36" fmla="*/ 0 w 689"/>
                <a:gd name="T37" fmla="*/ 2244 h 2321"/>
                <a:gd name="T38" fmla="*/ 0 w 689"/>
                <a:gd name="T39" fmla="*/ 78 h 2321"/>
                <a:gd name="T40" fmla="*/ 5 w 689"/>
                <a:gd name="T41" fmla="*/ 54 h 2321"/>
                <a:gd name="T42" fmla="*/ 15 w 689"/>
                <a:gd name="T43" fmla="*/ 32 h 2321"/>
                <a:gd name="T44" fmla="*/ 32 w 689"/>
                <a:gd name="T45" fmla="*/ 14 h 2321"/>
                <a:gd name="T46" fmla="*/ 54 w 689"/>
                <a:gd name="T47" fmla="*/ 4 h 2321"/>
                <a:gd name="T48" fmla="*/ 79 w 689"/>
                <a:gd name="T49"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9" h="2321">
                  <a:moveTo>
                    <a:pt x="79" y="0"/>
                  </a:moveTo>
                  <a:lnTo>
                    <a:pt x="611" y="0"/>
                  </a:lnTo>
                  <a:lnTo>
                    <a:pt x="636" y="4"/>
                  </a:lnTo>
                  <a:lnTo>
                    <a:pt x="657" y="14"/>
                  </a:lnTo>
                  <a:lnTo>
                    <a:pt x="674" y="32"/>
                  </a:lnTo>
                  <a:lnTo>
                    <a:pt x="686" y="54"/>
                  </a:lnTo>
                  <a:lnTo>
                    <a:pt x="689" y="78"/>
                  </a:lnTo>
                  <a:lnTo>
                    <a:pt x="689" y="2244"/>
                  </a:lnTo>
                  <a:lnTo>
                    <a:pt x="686" y="2269"/>
                  </a:lnTo>
                  <a:lnTo>
                    <a:pt x="674" y="2289"/>
                  </a:lnTo>
                  <a:lnTo>
                    <a:pt x="657" y="2307"/>
                  </a:lnTo>
                  <a:lnTo>
                    <a:pt x="636" y="2317"/>
                  </a:lnTo>
                  <a:lnTo>
                    <a:pt x="611" y="2321"/>
                  </a:lnTo>
                  <a:lnTo>
                    <a:pt x="79" y="2321"/>
                  </a:lnTo>
                  <a:lnTo>
                    <a:pt x="54" y="2317"/>
                  </a:lnTo>
                  <a:lnTo>
                    <a:pt x="32" y="2307"/>
                  </a:lnTo>
                  <a:lnTo>
                    <a:pt x="15" y="2289"/>
                  </a:lnTo>
                  <a:lnTo>
                    <a:pt x="5" y="2269"/>
                  </a:lnTo>
                  <a:lnTo>
                    <a:pt x="0" y="2244"/>
                  </a:lnTo>
                  <a:lnTo>
                    <a:pt x="0" y="78"/>
                  </a:lnTo>
                  <a:lnTo>
                    <a:pt x="5" y="54"/>
                  </a:lnTo>
                  <a:lnTo>
                    <a:pt x="15" y="32"/>
                  </a:lnTo>
                  <a:lnTo>
                    <a:pt x="32" y="14"/>
                  </a:lnTo>
                  <a:lnTo>
                    <a:pt x="54" y="4"/>
                  </a:lnTo>
                  <a:lnTo>
                    <a:pt x="79" y="0"/>
                  </a:lnTo>
                  <a:close/>
                </a:path>
              </a:pathLst>
            </a:custGeom>
            <a:grpFill/>
            <a:ln w="0">
              <a:noFill/>
              <a:prstDash val="solid"/>
              <a:round/>
            </a:ln>
          </p:spPr>
          <p:txBody>
            <a:bodyPr/>
            <a:lstStyle/>
            <a:p>
              <a:pPr eaLnBrk="1" fontAlgn="auto" hangingPunct="1">
                <a:spcBef>
                  <a:spcPts val="0"/>
                </a:spcBef>
                <a:spcAft>
                  <a:spcPts val="0"/>
                </a:spcAft>
                <a:defRPr/>
              </a:pPr>
              <a:endParaRPr lang="en-US" sz="1600">
                <a:latin typeface="+mn-lt"/>
              </a:endParaRPr>
            </a:p>
          </p:txBody>
        </p:sp>
      </p:grpSp>
      <p:sp>
        <p:nvSpPr>
          <p:cNvPr id="62" name="Freeform 116"/>
          <p:cNvSpPr/>
          <p:nvPr/>
        </p:nvSpPr>
        <p:spPr bwMode="auto">
          <a:xfrm>
            <a:off x="3166427" y="3005106"/>
            <a:ext cx="404812" cy="355600"/>
          </a:xfrm>
          <a:custGeom>
            <a:avLst/>
            <a:gdLst>
              <a:gd name="T0" fmla="*/ 12885088 w 4019"/>
              <a:gd name="T1" fmla="*/ 4512209 h 3537"/>
              <a:gd name="T2" fmla="*/ 17737293 w 4019"/>
              <a:gd name="T3" fmla="*/ 4107547 h 3537"/>
              <a:gd name="T4" fmla="*/ 21201714 w 4019"/>
              <a:gd name="T5" fmla="*/ 4846093 h 3537"/>
              <a:gd name="T6" fmla="*/ 33975401 w 4019"/>
              <a:gd name="T7" fmla="*/ 5878007 h 3537"/>
              <a:gd name="T8" fmla="*/ 25111841 w 4019"/>
              <a:gd name="T9" fmla="*/ 6768364 h 3537"/>
              <a:gd name="T10" fmla="*/ 28150802 w 4019"/>
              <a:gd name="T11" fmla="*/ 9368456 h 3537"/>
              <a:gd name="T12" fmla="*/ 28404023 w 4019"/>
              <a:gd name="T13" fmla="*/ 11523370 h 3537"/>
              <a:gd name="T14" fmla="*/ 29173861 w 4019"/>
              <a:gd name="T15" fmla="*/ 15175584 h 3537"/>
              <a:gd name="T16" fmla="*/ 28262203 w 4019"/>
              <a:gd name="T17" fmla="*/ 17016923 h 3537"/>
              <a:gd name="T18" fmla="*/ 26297067 w 4019"/>
              <a:gd name="T19" fmla="*/ 16895474 h 3537"/>
              <a:gd name="T20" fmla="*/ 24078609 w 4019"/>
              <a:gd name="T21" fmla="*/ 13840149 h 3537"/>
              <a:gd name="T22" fmla="*/ 22974466 w 4019"/>
              <a:gd name="T23" fmla="*/ 11614356 h 3537"/>
              <a:gd name="T24" fmla="*/ 4568564 w 4019"/>
              <a:gd name="T25" fmla="*/ 22267678 h 3537"/>
              <a:gd name="T26" fmla="*/ 4031702 w 4019"/>
              <a:gd name="T27" fmla="*/ 24301244 h 3537"/>
              <a:gd name="T28" fmla="*/ 5946174 w 4019"/>
              <a:gd name="T29" fmla="*/ 25161138 h 3537"/>
              <a:gd name="T30" fmla="*/ 16592659 w 4019"/>
              <a:gd name="T31" fmla="*/ 18008420 h 3537"/>
              <a:gd name="T32" fmla="*/ 17575227 w 4019"/>
              <a:gd name="T33" fmla="*/ 19020126 h 3537"/>
              <a:gd name="T34" fmla="*/ 7810082 w 4019"/>
              <a:gd name="T35" fmla="*/ 26334709 h 3537"/>
              <a:gd name="T36" fmla="*/ 8671176 w 4019"/>
              <a:gd name="T37" fmla="*/ 28165893 h 3537"/>
              <a:gd name="T38" fmla="*/ 10859215 w 4019"/>
              <a:gd name="T39" fmla="*/ 27821955 h 3537"/>
              <a:gd name="T40" fmla="*/ 19266896 w 4019"/>
              <a:gd name="T41" fmla="*/ 21913586 h 3537"/>
              <a:gd name="T42" fmla="*/ 19965924 w 4019"/>
              <a:gd name="T43" fmla="*/ 23097311 h 3537"/>
              <a:gd name="T44" fmla="*/ 11497305 w 4019"/>
              <a:gd name="T45" fmla="*/ 29976869 h 3537"/>
              <a:gd name="T46" fmla="*/ 12621794 w 4019"/>
              <a:gd name="T47" fmla="*/ 31646188 h 3537"/>
              <a:gd name="T48" fmla="*/ 20796499 w 4019"/>
              <a:gd name="T49" fmla="*/ 26698955 h 3537"/>
              <a:gd name="T50" fmla="*/ 21758821 w 4019"/>
              <a:gd name="T51" fmla="*/ 27710660 h 3537"/>
              <a:gd name="T52" fmla="*/ 16957282 w 4019"/>
              <a:gd name="T53" fmla="*/ 31919348 h 3537"/>
              <a:gd name="T54" fmla="*/ 17950023 w 4019"/>
              <a:gd name="T55" fmla="*/ 33295300 h 3537"/>
              <a:gd name="T56" fmla="*/ 19439135 w 4019"/>
              <a:gd name="T57" fmla="*/ 31868777 h 3537"/>
              <a:gd name="T58" fmla="*/ 21758821 w 4019"/>
              <a:gd name="T59" fmla="*/ 30745777 h 3537"/>
              <a:gd name="T60" fmla="*/ 23470837 w 4019"/>
              <a:gd name="T61" fmla="*/ 28196255 h 3537"/>
              <a:gd name="T62" fmla="*/ 26145074 w 4019"/>
              <a:gd name="T63" fmla="*/ 27872525 h 3537"/>
              <a:gd name="T64" fmla="*/ 27137815 w 4019"/>
              <a:gd name="T65" fmla="*/ 25535538 h 3537"/>
              <a:gd name="T66" fmla="*/ 29822225 w 4019"/>
              <a:gd name="T67" fmla="*/ 25565901 h 3537"/>
              <a:gd name="T68" fmla="*/ 29508166 w 4019"/>
              <a:gd name="T69" fmla="*/ 23238968 h 3537"/>
              <a:gd name="T70" fmla="*/ 31838026 w 4019"/>
              <a:gd name="T71" fmla="*/ 21549340 h 3537"/>
              <a:gd name="T72" fmla="*/ 37277756 w 4019"/>
              <a:gd name="T73" fmla="*/ 18008420 h 3537"/>
              <a:gd name="T74" fmla="*/ 38169168 w 4019"/>
              <a:gd name="T75" fmla="*/ 19434942 h 3537"/>
              <a:gd name="T76" fmla="*/ 36122949 w 4019"/>
              <a:gd name="T77" fmla="*/ 26688800 h 3537"/>
              <a:gd name="T78" fmla="*/ 34390789 w 4019"/>
              <a:gd name="T79" fmla="*/ 29036042 h 3537"/>
              <a:gd name="T80" fmla="*/ 32111493 w 4019"/>
              <a:gd name="T81" fmla="*/ 28823506 h 3537"/>
              <a:gd name="T82" fmla="*/ 31240326 w 4019"/>
              <a:gd name="T83" fmla="*/ 31413545 h 3537"/>
              <a:gd name="T84" fmla="*/ 28738328 w 4019"/>
              <a:gd name="T85" fmla="*/ 31555202 h 3537"/>
              <a:gd name="T86" fmla="*/ 27897580 w 4019"/>
              <a:gd name="T87" fmla="*/ 32971570 h 3537"/>
              <a:gd name="T88" fmla="*/ 25446146 w 4019"/>
              <a:gd name="T89" fmla="*/ 33952913 h 3537"/>
              <a:gd name="T90" fmla="*/ 24088681 w 4019"/>
              <a:gd name="T91" fmla="*/ 33538097 h 3537"/>
              <a:gd name="T92" fmla="*/ 22579424 w 4019"/>
              <a:gd name="T93" fmla="*/ 35703165 h 3537"/>
              <a:gd name="T94" fmla="*/ 20198900 w 4019"/>
              <a:gd name="T95" fmla="*/ 34893841 h 3537"/>
              <a:gd name="T96" fmla="*/ 17706974 w 4019"/>
              <a:gd name="T97" fmla="*/ 34873532 h 3537"/>
              <a:gd name="T98" fmla="*/ 15448025 w 4019"/>
              <a:gd name="T99" fmla="*/ 32840067 h 3537"/>
              <a:gd name="T100" fmla="*/ 12804106 w 4019"/>
              <a:gd name="T101" fmla="*/ 33335715 h 3537"/>
              <a:gd name="T102" fmla="*/ 10271689 w 4019"/>
              <a:gd name="T103" fmla="*/ 31646188 h 3537"/>
              <a:gd name="T104" fmla="*/ 8802823 w 4019"/>
              <a:gd name="T105" fmla="*/ 29784642 h 3537"/>
              <a:gd name="T106" fmla="*/ 6371634 w 4019"/>
              <a:gd name="T107" fmla="*/ 27913042 h 3537"/>
              <a:gd name="T108" fmla="*/ 4517899 w 4019"/>
              <a:gd name="T109" fmla="*/ 26658539 h 3537"/>
              <a:gd name="T110" fmla="*/ 2329860 w 4019"/>
              <a:gd name="T111" fmla="*/ 24311297 h 3537"/>
              <a:gd name="T112" fmla="*/ 3271937 w 4019"/>
              <a:gd name="T113" fmla="*/ 21255972 h 3537"/>
              <a:gd name="T114" fmla="*/ 1519430 w 4019"/>
              <a:gd name="T115" fmla="*/ 17532880 h 35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019" h="3537">
                <a:moveTo>
                  <a:pt x="0" y="0"/>
                </a:moveTo>
                <a:lnTo>
                  <a:pt x="899" y="412"/>
                </a:lnTo>
                <a:lnTo>
                  <a:pt x="959" y="436"/>
                </a:lnTo>
                <a:lnTo>
                  <a:pt x="1020" y="452"/>
                </a:lnTo>
                <a:lnTo>
                  <a:pt x="1083" y="462"/>
                </a:lnTo>
                <a:lnTo>
                  <a:pt x="1146" y="463"/>
                </a:lnTo>
                <a:lnTo>
                  <a:pt x="1210" y="458"/>
                </a:lnTo>
                <a:lnTo>
                  <a:pt x="1272" y="446"/>
                </a:lnTo>
                <a:lnTo>
                  <a:pt x="1318" y="434"/>
                </a:lnTo>
                <a:lnTo>
                  <a:pt x="1369" y="423"/>
                </a:lnTo>
                <a:lnTo>
                  <a:pt x="1424" y="414"/>
                </a:lnTo>
                <a:lnTo>
                  <a:pt x="1481" y="407"/>
                </a:lnTo>
                <a:lnTo>
                  <a:pt x="1543" y="403"/>
                </a:lnTo>
                <a:lnTo>
                  <a:pt x="1609" y="401"/>
                </a:lnTo>
                <a:lnTo>
                  <a:pt x="1677" y="402"/>
                </a:lnTo>
                <a:lnTo>
                  <a:pt x="1751" y="406"/>
                </a:lnTo>
                <a:lnTo>
                  <a:pt x="1826" y="414"/>
                </a:lnTo>
                <a:lnTo>
                  <a:pt x="1906" y="427"/>
                </a:lnTo>
                <a:lnTo>
                  <a:pt x="1989" y="444"/>
                </a:lnTo>
                <a:lnTo>
                  <a:pt x="2000" y="447"/>
                </a:lnTo>
                <a:lnTo>
                  <a:pt x="2017" y="453"/>
                </a:lnTo>
                <a:lnTo>
                  <a:pt x="2039" y="459"/>
                </a:lnTo>
                <a:lnTo>
                  <a:pt x="2065" y="468"/>
                </a:lnTo>
                <a:lnTo>
                  <a:pt x="2093" y="479"/>
                </a:lnTo>
                <a:lnTo>
                  <a:pt x="3084" y="490"/>
                </a:lnTo>
                <a:lnTo>
                  <a:pt x="3133" y="487"/>
                </a:lnTo>
                <a:lnTo>
                  <a:pt x="3181" y="478"/>
                </a:lnTo>
                <a:lnTo>
                  <a:pt x="3227" y="462"/>
                </a:lnTo>
                <a:lnTo>
                  <a:pt x="3271" y="440"/>
                </a:lnTo>
                <a:lnTo>
                  <a:pt x="4019" y="4"/>
                </a:lnTo>
                <a:lnTo>
                  <a:pt x="4019" y="188"/>
                </a:lnTo>
                <a:lnTo>
                  <a:pt x="3354" y="581"/>
                </a:lnTo>
                <a:lnTo>
                  <a:pt x="3311" y="604"/>
                </a:lnTo>
                <a:lnTo>
                  <a:pt x="3266" y="623"/>
                </a:lnTo>
                <a:lnTo>
                  <a:pt x="3218" y="635"/>
                </a:lnTo>
                <a:lnTo>
                  <a:pt x="3171" y="642"/>
                </a:lnTo>
                <a:lnTo>
                  <a:pt x="3122" y="645"/>
                </a:lnTo>
                <a:lnTo>
                  <a:pt x="2954" y="648"/>
                </a:lnTo>
                <a:lnTo>
                  <a:pt x="2425" y="640"/>
                </a:lnTo>
                <a:lnTo>
                  <a:pt x="2479" y="669"/>
                </a:lnTo>
                <a:lnTo>
                  <a:pt x="2530" y="698"/>
                </a:lnTo>
                <a:lnTo>
                  <a:pt x="2579" y="730"/>
                </a:lnTo>
                <a:lnTo>
                  <a:pt x="2624" y="761"/>
                </a:lnTo>
                <a:lnTo>
                  <a:pt x="2665" y="793"/>
                </a:lnTo>
                <a:lnTo>
                  <a:pt x="2703" y="826"/>
                </a:lnTo>
                <a:lnTo>
                  <a:pt x="2734" y="859"/>
                </a:lnTo>
                <a:lnTo>
                  <a:pt x="2759" y="893"/>
                </a:lnTo>
                <a:lnTo>
                  <a:pt x="2779" y="926"/>
                </a:lnTo>
                <a:lnTo>
                  <a:pt x="2779" y="930"/>
                </a:lnTo>
                <a:lnTo>
                  <a:pt x="2780" y="942"/>
                </a:lnTo>
                <a:lnTo>
                  <a:pt x="2782" y="961"/>
                </a:lnTo>
                <a:lnTo>
                  <a:pt x="2785" y="988"/>
                </a:lnTo>
                <a:lnTo>
                  <a:pt x="2788" y="1020"/>
                </a:lnTo>
                <a:lnTo>
                  <a:pt x="2793" y="1055"/>
                </a:lnTo>
                <a:lnTo>
                  <a:pt x="2798" y="1095"/>
                </a:lnTo>
                <a:lnTo>
                  <a:pt x="2804" y="1139"/>
                </a:lnTo>
                <a:lnTo>
                  <a:pt x="2812" y="1184"/>
                </a:lnTo>
                <a:lnTo>
                  <a:pt x="2819" y="1232"/>
                </a:lnTo>
                <a:lnTo>
                  <a:pt x="2827" y="1279"/>
                </a:lnTo>
                <a:lnTo>
                  <a:pt x="2837" y="1327"/>
                </a:lnTo>
                <a:lnTo>
                  <a:pt x="2847" y="1374"/>
                </a:lnTo>
                <a:lnTo>
                  <a:pt x="2857" y="1418"/>
                </a:lnTo>
                <a:lnTo>
                  <a:pt x="2868" y="1461"/>
                </a:lnTo>
                <a:lnTo>
                  <a:pt x="2880" y="1500"/>
                </a:lnTo>
                <a:lnTo>
                  <a:pt x="2886" y="1529"/>
                </a:lnTo>
                <a:lnTo>
                  <a:pt x="2887" y="1558"/>
                </a:lnTo>
                <a:lnTo>
                  <a:pt x="2881" y="1586"/>
                </a:lnTo>
                <a:lnTo>
                  <a:pt x="2871" y="1613"/>
                </a:lnTo>
                <a:lnTo>
                  <a:pt x="2855" y="1637"/>
                </a:lnTo>
                <a:lnTo>
                  <a:pt x="2835" y="1657"/>
                </a:lnTo>
                <a:lnTo>
                  <a:pt x="2809" y="1674"/>
                </a:lnTo>
                <a:lnTo>
                  <a:pt x="2790" y="1682"/>
                </a:lnTo>
                <a:lnTo>
                  <a:pt x="2769" y="1690"/>
                </a:lnTo>
                <a:lnTo>
                  <a:pt x="2746" y="1696"/>
                </a:lnTo>
                <a:lnTo>
                  <a:pt x="2723" y="1699"/>
                </a:lnTo>
                <a:lnTo>
                  <a:pt x="2698" y="1699"/>
                </a:lnTo>
                <a:lnTo>
                  <a:pt x="2674" y="1698"/>
                </a:lnTo>
                <a:lnTo>
                  <a:pt x="2648" y="1692"/>
                </a:lnTo>
                <a:lnTo>
                  <a:pt x="2622" y="1683"/>
                </a:lnTo>
                <a:lnTo>
                  <a:pt x="2596" y="1670"/>
                </a:lnTo>
                <a:lnTo>
                  <a:pt x="2568" y="1652"/>
                </a:lnTo>
                <a:lnTo>
                  <a:pt x="2541" y="1629"/>
                </a:lnTo>
                <a:lnTo>
                  <a:pt x="2513" y="1601"/>
                </a:lnTo>
                <a:lnTo>
                  <a:pt x="2486" y="1567"/>
                </a:lnTo>
                <a:lnTo>
                  <a:pt x="2458" y="1528"/>
                </a:lnTo>
                <a:lnTo>
                  <a:pt x="2430" y="1481"/>
                </a:lnTo>
                <a:lnTo>
                  <a:pt x="2403" y="1428"/>
                </a:lnTo>
                <a:lnTo>
                  <a:pt x="2377" y="1368"/>
                </a:lnTo>
                <a:lnTo>
                  <a:pt x="2350" y="1300"/>
                </a:lnTo>
                <a:lnTo>
                  <a:pt x="2324" y="1224"/>
                </a:lnTo>
                <a:lnTo>
                  <a:pt x="2323" y="1221"/>
                </a:lnTo>
                <a:lnTo>
                  <a:pt x="2318" y="1213"/>
                </a:lnTo>
                <a:lnTo>
                  <a:pt x="2310" y="1201"/>
                </a:lnTo>
                <a:lnTo>
                  <a:pt x="2299" y="1187"/>
                </a:lnTo>
                <a:lnTo>
                  <a:pt x="2285" y="1168"/>
                </a:lnTo>
                <a:lnTo>
                  <a:pt x="2268" y="1148"/>
                </a:lnTo>
                <a:lnTo>
                  <a:pt x="2250" y="1124"/>
                </a:lnTo>
                <a:lnTo>
                  <a:pt x="2228" y="1101"/>
                </a:lnTo>
                <a:lnTo>
                  <a:pt x="2205" y="1077"/>
                </a:lnTo>
                <a:lnTo>
                  <a:pt x="2181" y="1054"/>
                </a:lnTo>
                <a:lnTo>
                  <a:pt x="2154" y="1031"/>
                </a:lnTo>
                <a:lnTo>
                  <a:pt x="2126" y="1010"/>
                </a:lnTo>
                <a:lnTo>
                  <a:pt x="2095" y="990"/>
                </a:lnTo>
                <a:lnTo>
                  <a:pt x="451" y="2201"/>
                </a:lnTo>
                <a:lnTo>
                  <a:pt x="428" y="2221"/>
                </a:lnTo>
                <a:lnTo>
                  <a:pt x="411" y="2242"/>
                </a:lnTo>
                <a:lnTo>
                  <a:pt x="396" y="2267"/>
                </a:lnTo>
                <a:lnTo>
                  <a:pt x="387" y="2294"/>
                </a:lnTo>
                <a:lnTo>
                  <a:pt x="383" y="2320"/>
                </a:lnTo>
                <a:lnTo>
                  <a:pt x="384" y="2348"/>
                </a:lnTo>
                <a:lnTo>
                  <a:pt x="389" y="2375"/>
                </a:lnTo>
                <a:lnTo>
                  <a:pt x="398" y="2402"/>
                </a:lnTo>
                <a:lnTo>
                  <a:pt x="413" y="2426"/>
                </a:lnTo>
                <a:lnTo>
                  <a:pt x="432" y="2448"/>
                </a:lnTo>
                <a:lnTo>
                  <a:pt x="454" y="2467"/>
                </a:lnTo>
                <a:lnTo>
                  <a:pt x="479" y="2480"/>
                </a:lnTo>
                <a:lnTo>
                  <a:pt x="506" y="2488"/>
                </a:lnTo>
                <a:lnTo>
                  <a:pt x="532" y="2493"/>
                </a:lnTo>
                <a:lnTo>
                  <a:pt x="560" y="2492"/>
                </a:lnTo>
                <a:lnTo>
                  <a:pt x="587" y="2487"/>
                </a:lnTo>
                <a:lnTo>
                  <a:pt x="614" y="2477"/>
                </a:lnTo>
                <a:lnTo>
                  <a:pt x="637" y="2463"/>
                </a:lnTo>
                <a:lnTo>
                  <a:pt x="721" y="2402"/>
                </a:lnTo>
                <a:lnTo>
                  <a:pt x="728" y="2397"/>
                </a:lnTo>
                <a:lnTo>
                  <a:pt x="736" y="2391"/>
                </a:lnTo>
                <a:lnTo>
                  <a:pt x="743" y="2382"/>
                </a:lnTo>
                <a:lnTo>
                  <a:pt x="1615" y="1791"/>
                </a:lnTo>
                <a:lnTo>
                  <a:pt x="1638" y="1780"/>
                </a:lnTo>
                <a:lnTo>
                  <a:pt x="1660" y="1777"/>
                </a:lnTo>
                <a:lnTo>
                  <a:pt x="1682" y="1782"/>
                </a:lnTo>
                <a:lnTo>
                  <a:pt x="1704" y="1793"/>
                </a:lnTo>
                <a:lnTo>
                  <a:pt x="1719" y="1806"/>
                </a:lnTo>
                <a:lnTo>
                  <a:pt x="1730" y="1823"/>
                </a:lnTo>
                <a:lnTo>
                  <a:pt x="1736" y="1842"/>
                </a:lnTo>
                <a:lnTo>
                  <a:pt x="1737" y="1862"/>
                </a:lnTo>
                <a:lnTo>
                  <a:pt x="1735" y="1880"/>
                </a:lnTo>
                <a:lnTo>
                  <a:pt x="1729" y="1895"/>
                </a:lnTo>
                <a:lnTo>
                  <a:pt x="1718" y="1909"/>
                </a:lnTo>
                <a:lnTo>
                  <a:pt x="1704" y="1921"/>
                </a:lnTo>
                <a:lnTo>
                  <a:pt x="889" y="2476"/>
                </a:lnTo>
                <a:lnTo>
                  <a:pt x="816" y="2527"/>
                </a:lnTo>
                <a:lnTo>
                  <a:pt x="797" y="2551"/>
                </a:lnTo>
                <a:lnTo>
                  <a:pt x="782" y="2575"/>
                </a:lnTo>
                <a:lnTo>
                  <a:pt x="771" y="2603"/>
                </a:lnTo>
                <a:lnTo>
                  <a:pt x="766" y="2631"/>
                </a:lnTo>
                <a:lnTo>
                  <a:pt x="765" y="2659"/>
                </a:lnTo>
                <a:lnTo>
                  <a:pt x="770" y="2688"/>
                </a:lnTo>
                <a:lnTo>
                  <a:pt x="780" y="2716"/>
                </a:lnTo>
                <a:lnTo>
                  <a:pt x="795" y="2742"/>
                </a:lnTo>
                <a:lnTo>
                  <a:pt x="811" y="2760"/>
                </a:lnTo>
                <a:lnTo>
                  <a:pt x="832" y="2773"/>
                </a:lnTo>
                <a:lnTo>
                  <a:pt x="856" y="2784"/>
                </a:lnTo>
                <a:lnTo>
                  <a:pt x="883" y="2792"/>
                </a:lnTo>
                <a:lnTo>
                  <a:pt x="912" y="2797"/>
                </a:lnTo>
                <a:lnTo>
                  <a:pt x="943" y="2797"/>
                </a:lnTo>
                <a:lnTo>
                  <a:pt x="973" y="2794"/>
                </a:lnTo>
                <a:lnTo>
                  <a:pt x="1004" y="2787"/>
                </a:lnTo>
                <a:lnTo>
                  <a:pt x="1033" y="2776"/>
                </a:lnTo>
                <a:lnTo>
                  <a:pt x="1061" y="2761"/>
                </a:lnTo>
                <a:lnTo>
                  <a:pt x="1072" y="2750"/>
                </a:lnTo>
                <a:lnTo>
                  <a:pt x="1082" y="2741"/>
                </a:lnTo>
                <a:lnTo>
                  <a:pt x="1094" y="2731"/>
                </a:lnTo>
                <a:lnTo>
                  <a:pt x="1107" y="2723"/>
                </a:lnTo>
                <a:lnTo>
                  <a:pt x="1841" y="2194"/>
                </a:lnTo>
                <a:lnTo>
                  <a:pt x="1854" y="2180"/>
                </a:lnTo>
                <a:lnTo>
                  <a:pt x="1867" y="2172"/>
                </a:lnTo>
                <a:lnTo>
                  <a:pt x="1883" y="2167"/>
                </a:lnTo>
                <a:lnTo>
                  <a:pt x="1902" y="2166"/>
                </a:lnTo>
                <a:lnTo>
                  <a:pt x="1922" y="2169"/>
                </a:lnTo>
                <a:lnTo>
                  <a:pt x="1941" y="2178"/>
                </a:lnTo>
                <a:lnTo>
                  <a:pt x="1956" y="2191"/>
                </a:lnTo>
                <a:lnTo>
                  <a:pt x="1969" y="2207"/>
                </a:lnTo>
                <a:lnTo>
                  <a:pt x="1977" y="2227"/>
                </a:lnTo>
                <a:lnTo>
                  <a:pt x="1980" y="2247"/>
                </a:lnTo>
                <a:lnTo>
                  <a:pt x="1977" y="2266"/>
                </a:lnTo>
                <a:lnTo>
                  <a:pt x="1971" y="2283"/>
                </a:lnTo>
                <a:lnTo>
                  <a:pt x="1962" y="2297"/>
                </a:lnTo>
                <a:lnTo>
                  <a:pt x="1952" y="2309"/>
                </a:lnTo>
                <a:lnTo>
                  <a:pt x="1202" y="2844"/>
                </a:lnTo>
                <a:lnTo>
                  <a:pt x="1180" y="2862"/>
                </a:lnTo>
                <a:lnTo>
                  <a:pt x="1162" y="2884"/>
                </a:lnTo>
                <a:lnTo>
                  <a:pt x="1149" y="2910"/>
                </a:lnTo>
                <a:lnTo>
                  <a:pt x="1139" y="2935"/>
                </a:lnTo>
                <a:lnTo>
                  <a:pt x="1135" y="2963"/>
                </a:lnTo>
                <a:lnTo>
                  <a:pt x="1135" y="2990"/>
                </a:lnTo>
                <a:lnTo>
                  <a:pt x="1140" y="3018"/>
                </a:lnTo>
                <a:lnTo>
                  <a:pt x="1150" y="3044"/>
                </a:lnTo>
                <a:lnTo>
                  <a:pt x="1165" y="3068"/>
                </a:lnTo>
                <a:lnTo>
                  <a:pt x="1180" y="3088"/>
                </a:lnTo>
                <a:lnTo>
                  <a:pt x="1200" y="3105"/>
                </a:lnTo>
                <a:lnTo>
                  <a:pt x="1222" y="3118"/>
                </a:lnTo>
                <a:lnTo>
                  <a:pt x="1246" y="3128"/>
                </a:lnTo>
                <a:lnTo>
                  <a:pt x="1273" y="3134"/>
                </a:lnTo>
                <a:lnTo>
                  <a:pt x="1305" y="3136"/>
                </a:lnTo>
                <a:lnTo>
                  <a:pt x="1336" y="3131"/>
                </a:lnTo>
                <a:lnTo>
                  <a:pt x="1367" y="3121"/>
                </a:lnTo>
                <a:lnTo>
                  <a:pt x="1395" y="3105"/>
                </a:lnTo>
                <a:lnTo>
                  <a:pt x="2022" y="2650"/>
                </a:lnTo>
                <a:lnTo>
                  <a:pt x="2038" y="2643"/>
                </a:lnTo>
                <a:lnTo>
                  <a:pt x="2053" y="2639"/>
                </a:lnTo>
                <a:lnTo>
                  <a:pt x="2068" y="2638"/>
                </a:lnTo>
                <a:lnTo>
                  <a:pt x="2090" y="2641"/>
                </a:lnTo>
                <a:lnTo>
                  <a:pt x="2110" y="2649"/>
                </a:lnTo>
                <a:lnTo>
                  <a:pt x="2127" y="2663"/>
                </a:lnTo>
                <a:lnTo>
                  <a:pt x="2140" y="2680"/>
                </a:lnTo>
                <a:lnTo>
                  <a:pt x="2148" y="2699"/>
                </a:lnTo>
                <a:lnTo>
                  <a:pt x="2150" y="2722"/>
                </a:lnTo>
                <a:lnTo>
                  <a:pt x="2148" y="2739"/>
                </a:lnTo>
                <a:lnTo>
                  <a:pt x="2140" y="2755"/>
                </a:lnTo>
                <a:lnTo>
                  <a:pt x="2131" y="2769"/>
                </a:lnTo>
                <a:lnTo>
                  <a:pt x="2117" y="2781"/>
                </a:lnTo>
                <a:lnTo>
                  <a:pt x="1724" y="3077"/>
                </a:lnTo>
                <a:lnTo>
                  <a:pt x="1705" y="3093"/>
                </a:lnTo>
                <a:lnTo>
                  <a:pt x="1691" y="3111"/>
                </a:lnTo>
                <a:lnTo>
                  <a:pt x="1681" y="3133"/>
                </a:lnTo>
                <a:lnTo>
                  <a:pt x="1674" y="3155"/>
                </a:lnTo>
                <a:lnTo>
                  <a:pt x="1671" y="3178"/>
                </a:lnTo>
                <a:lnTo>
                  <a:pt x="1675" y="3201"/>
                </a:lnTo>
                <a:lnTo>
                  <a:pt x="1682" y="3223"/>
                </a:lnTo>
                <a:lnTo>
                  <a:pt x="1694" y="3241"/>
                </a:lnTo>
                <a:lnTo>
                  <a:pt x="1710" y="3259"/>
                </a:lnTo>
                <a:lnTo>
                  <a:pt x="1730" y="3273"/>
                </a:lnTo>
                <a:lnTo>
                  <a:pt x="1751" y="3284"/>
                </a:lnTo>
                <a:lnTo>
                  <a:pt x="1772" y="3291"/>
                </a:lnTo>
                <a:lnTo>
                  <a:pt x="1796" y="3292"/>
                </a:lnTo>
                <a:lnTo>
                  <a:pt x="1819" y="3290"/>
                </a:lnTo>
                <a:lnTo>
                  <a:pt x="1841" y="3283"/>
                </a:lnTo>
                <a:lnTo>
                  <a:pt x="1859" y="3270"/>
                </a:lnTo>
                <a:lnTo>
                  <a:pt x="1895" y="3247"/>
                </a:lnTo>
                <a:lnTo>
                  <a:pt x="1898" y="3214"/>
                </a:lnTo>
                <a:lnTo>
                  <a:pt x="1905" y="3181"/>
                </a:lnTo>
                <a:lnTo>
                  <a:pt x="1919" y="3150"/>
                </a:lnTo>
                <a:lnTo>
                  <a:pt x="1937" y="3121"/>
                </a:lnTo>
                <a:lnTo>
                  <a:pt x="1959" y="3094"/>
                </a:lnTo>
                <a:lnTo>
                  <a:pt x="1986" y="3071"/>
                </a:lnTo>
                <a:lnTo>
                  <a:pt x="2015" y="3054"/>
                </a:lnTo>
                <a:lnTo>
                  <a:pt x="2048" y="3041"/>
                </a:lnTo>
                <a:lnTo>
                  <a:pt x="2081" y="3035"/>
                </a:lnTo>
                <a:lnTo>
                  <a:pt x="2115" y="3034"/>
                </a:lnTo>
                <a:lnTo>
                  <a:pt x="2148" y="3039"/>
                </a:lnTo>
                <a:lnTo>
                  <a:pt x="2221" y="2993"/>
                </a:lnTo>
                <a:lnTo>
                  <a:pt x="2221" y="2960"/>
                </a:lnTo>
                <a:lnTo>
                  <a:pt x="2226" y="2927"/>
                </a:lnTo>
                <a:lnTo>
                  <a:pt x="2235" y="2895"/>
                </a:lnTo>
                <a:lnTo>
                  <a:pt x="2249" y="2864"/>
                </a:lnTo>
                <a:lnTo>
                  <a:pt x="2267" y="2836"/>
                </a:lnTo>
                <a:lnTo>
                  <a:pt x="2290" y="2809"/>
                </a:lnTo>
                <a:lnTo>
                  <a:pt x="2317" y="2787"/>
                </a:lnTo>
                <a:lnTo>
                  <a:pt x="2350" y="2769"/>
                </a:lnTo>
                <a:lnTo>
                  <a:pt x="2384" y="2755"/>
                </a:lnTo>
                <a:lnTo>
                  <a:pt x="2418" y="2748"/>
                </a:lnTo>
                <a:lnTo>
                  <a:pt x="2453" y="2747"/>
                </a:lnTo>
                <a:lnTo>
                  <a:pt x="2489" y="2752"/>
                </a:lnTo>
                <a:lnTo>
                  <a:pt x="2522" y="2760"/>
                </a:lnTo>
                <a:lnTo>
                  <a:pt x="2555" y="2775"/>
                </a:lnTo>
                <a:lnTo>
                  <a:pt x="2581" y="2755"/>
                </a:lnTo>
                <a:lnTo>
                  <a:pt x="2578" y="2719"/>
                </a:lnTo>
                <a:lnTo>
                  <a:pt x="2580" y="2682"/>
                </a:lnTo>
                <a:lnTo>
                  <a:pt x="2587" y="2646"/>
                </a:lnTo>
                <a:lnTo>
                  <a:pt x="2601" y="2613"/>
                </a:lnTo>
                <a:lnTo>
                  <a:pt x="2620" y="2581"/>
                </a:lnTo>
                <a:lnTo>
                  <a:pt x="2645" y="2553"/>
                </a:lnTo>
                <a:lnTo>
                  <a:pt x="2674" y="2529"/>
                </a:lnTo>
                <a:lnTo>
                  <a:pt x="2679" y="2524"/>
                </a:lnTo>
                <a:lnTo>
                  <a:pt x="2710" y="2505"/>
                </a:lnTo>
                <a:lnTo>
                  <a:pt x="2745" y="2493"/>
                </a:lnTo>
                <a:lnTo>
                  <a:pt x="2779" y="2486"/>
                </a:lnTo>
                <a:lnTo>
                  <a:pt x="2814" y="2485"/>
                </a:lnTo>
                <a:lnTo>
                  <a:pt x="2848" y="2488"/>
                </a:lnTo>
                <a:lnTo>
                  <a:pt x="2882" y="2497"/>
                </a:lnTo>
                <a:lnTo>
                  <a:pt x="2914" y="2510"/>
                </a:lnTo>
                <a:lnTo>
                  <a:pt x="2944" y="2527"/>
                </a:lnTo>
                <a:lnTo>
                  <a:pt x="2949" y="2527"/>
                </a:lnTo>
                <a:lnTo>
                  <a:pt x="2946" y="2518"/>
                </a:lnTo>
                <a:lnTo>
                  <a:pt x="2925" y="2482"/>
                </a:lnTo>
                <a:lnTo>
                  <a:pt x="2910" y="2447"/>
                </a:lnTo>
                <a:lnTo>
                  <a:pt x="2902" y="2409"/>
                </a:lnTo>
                <a:lnTo>
                  <a:pt x="2900" y="2372"/>
                </a:lnTo>
                <a:lnTo>
                  <a:pt x="2904" y="2334"/>
                </a:lnTo>
                <a:lnTo>
                  <a:pt x="2913" y="2297"/>
                </a:lnTo>
                <a:lnTo>
                  <a:pt x="2929" y="2262"/>
                </a:lnTo>
                <a:lnTo>
                  <a:pt x="2948" y="2229"/>
                </a:lnTo>
                <a:lnTo>
                  <a:pt x="2974" y="2199"/>
                </a:lnTo>
                <a:lnTo>
                  <a:pt x="3004" y="2173"/>
                </a:lnTo>
                <a:lnTo>
                  <a:pt x="3037" y="2154"/>
                </a:lnTo>
                <a:lnTo>
                  <a:pt x="3071" y="2140"/>
                </a:lnTo>
                <a:lnTo>
                  <a:pt x="3108" y="2133"/>
                </a:lnTo>
                <a:lnTo>
                  <a:pt x="3143" y="2130"/>
                </a:lnTo>
                <a:lnTo>
                  <a:pt x="3179" y="2133"/>
                </a:lnTo>
                <a:lnTo>
                  <a:pt x="3215" y="2140"/>
                </a:lnTo>
                <a:lnTo>
                  <a:pt x="3249" y="2154"/>
                </a:lnTo>
                <a:lnTo>
                  <a:pt x="3281" y="2172"/>
                </a:lnTo>
                <a:lnTo>
                  <a:pt x="3310" y="2194"/>
                </a:lnTo>
                <a:lnTo>
                  <a:pt x="3584" y="1877"/>
                </a:lnTo>
                <a:lnTo>
                  <a:pt x="3630" y="1826"/>
                </a:lnTo>
                <a:lnTo>
                  <a:pt x="3680" y="1780"/>
                </a:lnTo>
                <a:lnTo>
                  <a:pt x="3733" y="1737"/>
                </a:lnTo>
                <a:lnTo>
                  <a:pt x="3787" y="1697"/>
                </a:lnTo>
                <a:lnTo>
                  <a:pt x="3846" y="1661"/>
                </a:lnTo>
                <a:lnTo>
                  <a:pt x="4019" y="1563"/>
                </a:lnTo>
                <a:lnTo>
                  <a:pt x="4019" y="1760"/>
                </a:lnTo>
                <a:lnTo>
                  <a:pt x="3893" y="1832"/>
                </a:lnTo>
                <a:lnTo>
                  <a:pt x="3829" y="1873"/>
                </a:lnTo>
                <a:lnTo>
                  <a:pt x="3768" y="1921"/>
                </a:lnTo>
                <a:lnTo>
                  <a:pt x="3711" y="1972"/>
                </a:lnTo>
                <a:lnTo>
                  <a:pt x="3658" y="2028"/>
                </a:lnTo>
                <a:lnTo>
                  <a:pt x="3404" y="2325"/>
                </a:lnTo>
                <a:lnTo>
                  <a:pt x="3521" y="2492"/>
                </a:lnTo>
                <a:lnTo>
                  <a:pt x="3541" y="2527"/>
                </a:lnTo>
                <a:lnTo>
                  <a:pt x="3556" y="2563"/>
                </a:lnTo>
                <a:lnTo>
                  <a:pt x="3563" y="2600"/>
                </a:lnTo>
                <a:lnTo>
                  <a:pt x="3566" y="2638"/>
                </a:lnTo>
                <a:lnTo>
                  <a:pt x="3562" y="2676"/>
                </a:lnTo>
                <a:lnTo>
                  <a:pt x="3552" y="2713"/>
                </a:lnTo>
                <a:lnTo>
                  <a:pt x="3538" y="2748"/>
                </a:lnTo>
                <a:lnTo>
                  <a:pt x="3518" y="2781"/>
                </a:lnTo>
                <a:lnTo>
                  <a:pt x="3493" y="2811"/>
                </a:lnTo>
                <a:lnTo>
                  <a:pt x="3462" y="2837"/>
                </a:lnTo>
                <a:lnTo>
                  <a:pt x="3429" y="2856"/>
                </a:lnTo>
                <a:lnTo>
                  <a:pt x="3395" y="2870"/>
                </a:lnTo>
                <a:lnTo>
                  <a:pt x="3359" y="2877"/>
                </a:lnTo>
                <a:lnTo>
                  <a:pt x="3322" y="2879"/>
                </a:lnTo>
                <a:lnTo>
                  <a:pt x="3285" y="2877"/>
                </a:lnTo>
                <a:lnTo>
                  <a:pt x="3250" y="2870"/>
                </a:lnTo>
                <a:lnTo>
                  <a:pt x="3216" y="2856"/>
                </a:lnTo>
                <a:lnTo>
                  <a:pt x="3184" y="2838"/>
                </a:lnTo>
                <a:lnTo>
                  <a:pt x="3156" y="2816"/>
                </a:lnTo>
                <a:lnTo>
                  <a:pt x="3170" y="2849"/>
                </a:lnTo>
                <a:lnTo>
                  <a:pt x="3178" y="2884"/>
                </a:lnTo>
                <a:lnTo>
                  <a:pt x="3181" y="2920"/>
                </a:lnTo>
                <a:lnTo>
                  <a:pt x="3178" y="2955"/>
                </a:lnTo>
                <a:lnTo>
                  <a:pt x="3170" y="2990"/>
                </a:lnTo>
                <a:lnTo>
                  <a:pt x="3156" y="3022"/>
                </a:lnTo>
                <a:lnTo>
                  <a:pt x="3138" y="3054"/>
                </a:lnTo>
                <a:lnTo>
                  <a:pt x="3114" y="3080"/>
                </a:lnTo>
                <a:lnTo>
                  <a:pt x="3084" y="3105"/>
                </a:lnTo>
                <a:lnTo>
                  <a:pt x="3080" y="3110"/>
                </a:lnTo>
                <a:lnTo>
                  <a:pt x="3048" y="3128"/>
                </a:lnTo>
                <a:lnTo>
                  <a:pt x="3013" y="3141"/>
                </a:lnTo>
                <a:lnTo>
                  <a:pt x="2977" y="3147"/>
                </a:lnTo>
                <a:lnTo>
                  <a:pt x="2941" y="3149"/>
                </a:lnTo>
                <a:lnTo>
                  <a:pt x="2905" y="3145"/>
                </a:lnTo>
                <a:lnTo>
                  <a:pt x="2870" y="3135"/>
                </a:lnTo>
                <a:lnTo>
                  <a:pt x="2837" y="3119"/>
                </a:lnTo>
                <a:lnTo>
                  <a:pt x="2807" y="3099"/>
                </a:lnTo>
                <a:lnTo>
                  <a:pt x="2780" y="3073"/>
                </a:lnTo>
                <a:lnTo>
                  <a:pt x="2786" y="3105"/>
                </a:lnTo>
                <a:lnTo>
                  <a:pt x="2788" y="3138"/>
                </a:lnTo>
                <a:lnTo>
                  <a:pt x="2786" y="3169"/>
                </a:lnTo>
                <a:lnTo>
                  <a:pt x="2780" y="3201"/>
                </a:lnTo>
                <a:lnTo>
                  <a:pt x="2769" y="3231"/>
                </a:lnTo>
                <a:lnTo>
                  <a:pt x="2754" y="3259"/>
                </a:lnTo>
                <a:lnTo>
                  <a:pt x="2735" y="3286"/>
                </a:lnTo>
                <a:lnTo>
                  <a:pt x="2710" y="3309"/>
                </a:lnTo>
                <a:lnTo>
                  <a:pt x="2682" y="3330"/>
                </a:lnTo>
                <a:lnTo>
                  <a:pt x="2651" y="3346"/>
                </a:lnTo>
                <a:lnTo>
                  <a:pt x="2617" y="3357"/>
                </a:lnTo>
                <a:lnTo>
                  <a:pt x="2581" y="3362"/>
                </a:lnTo>
                <a:lnTo>
                  <a:pt x="2546" y="3362"/>
                </a:lnTo>
                <a:lnTo>
                  <a:pt x="2512" y="3356"/>
                </a:lnTo>
                <a:lnTo>
                  <a:pt x="2479" y="3346"/>
                </a:lnTo>
                <a:lnTo>
                  <a:pt x="2447" y="3330"/>
                </a:lnTo>
                <a:lnTo>
                  <a:pt x="2418" y="3309"/>
                </a:lnTo>
                <a:lnTo>
                  <a:pt x="2393" y="3285"/>
                </a:lnTo>
                <a:lnTo>
                  <a:pt x="2369" y="3257"/>
                </a:lnTo>
                <a:lnTo>
                  <a:pt x="2363" y="3247"/>
                </a:lnTo>
                <a:lnTo>
                  <a:pt x="2373" y="3280"/>
                </a:lnTo>
                <a:lnTo>
                  <a:pt x="2378" y="3315"/>
                </a:lnTo>
                <a:lnTo>
                  <a:pt x="2377" y="3351"/>
                </a:lnTo>
                <a:lnTo>
                  <a:pt x="2369" y="3385"/>
                </a:lnTo>
                <a:lnTo>
                  <a:pt x="2356" y="3419"/>
                </a:lnTo>
                <a:lnTo>
                  <a:pt x="2339" y="3449"/>
                </a:lnTo>
                <a:lnTo>
                  <a:pt x="2316" y="3476"/>
                </a:lnTo>
                <a:lnTo>
                  <a:pt x="2289" y="3501"/>
                </a:lnTo>
                <a:lnTo>
                  <a:pt x="2260" y="3516"/>
                </a:lnTo>
                <a:lnTo>
                  <a:pt x="2229" y="3529"/>
                </a:lnTo>
                <a:lnTo>
                  <a:pt x="2196" y="3536"/>
                </a:lnTo>
                <a:lnTo>
                  <a:pt x="2163" y="3537"/>
                </a:lnTo>
                <a:lnTo>
                  <a:pt x="2131" y="3535"/>
                </a:lnTo>
                <a:lnTo>
                  <a:pt x="2099" y="3526"/>
                </a:lnTo>
                <a:lnTo>
                  <a:pt x="2070" y="3514"/>
                </a:lnTo>
                <a:lnTo>
                  <a:pt x="2042" y="3497"/>
                </a:lnTo>
                <a:lnTo>
                  <a:pt x="2016" y="3475"/>
                </a:lnTo>
                <a:lnTo>
                  <a:pt x="1994" y="3449"/>
                </a:lnTo>
                <a:lnTo>
                  <a:pt x="1958" y="3397"/>
                </a:lnTo>
                <a:lnTo>
                  <a:pt x="1953" y="3397"/>
                </a:lnTo>
                <a:lnTo>
                  <a:pt x="1920" y="3416"/>
                </a:lnTo>
                <a:lnTo>
                  <a:pt x="1886" y="3432"/>
                </a:lnTo>
                <a:lnTo>
                  <a:pt x="1850" y="3442"/>
                </a:lnTo>
                <a:lnTo>
                  <a:pt x="1815" y="3448"/>
                </a:lnTo>
                <a:lnTo>
                  <a:pt x="1779" y="3448"/>
                </a:lnTo>
                <a:lnTo>
                  <a:pt x="1748" y="3447"/>
                </a:lnTo>
                <a:lnTo>
                  <a:pt x="1704" y="3435"/>
                </a:lnTo>
                <a:lnTo>
                  <a:pt x="1664" y="3418"/>
                </a:lnTo>
                <a:lnTo>
                  <a:pt x="1627" y="3396"/>
                </a:lnTo>
                <a:lnTo>
                  <a:pt x="1596" y="3368"/>
                </a:lnTo>
                <a:lnTo>
                  <a:pt x="1568" y="3336"/>
                </a:lnTo>
                <a:lnTo>
                  <a:pt x="1550" y="3307"/>
                </a:lnTo>
                <a:lnTo>
                  <a:pt x="1536" y="3278"/>
                </a:lnTo>
                <a:lnTo>
                  <a:pt x="1525" y="3246"/>
                </a:lnTo>
                <a:lnTo>
                  <a:pt x="1519" y="3212"/>
                </a:lnTo>
                <a:lnTo>
                  <a:pt x="1487" y="3236"/>
                </a:lnTo>
                <a:lnTo>
                  <a:pt x="1451" y="3259"/>
                </a:lnTo>
                <a:lnTo>
                  <a:pt x="1412" y="3276"/>
                </a:lnTo>
                <a:lnTo>
                  <a:pt x="1370" y="3289"/>
                </a:lnTo>
                <a:lnTo>
                  <a:pt x="1328" y="3295"/>
                </a:lnTo>
                <a:lnTo>
                  <a:pt x="1283" y="3296"/>
                </a:lnTo>
                <a:lnTo>
                  <a:pt x="1264" y="3295"/>
                </a:lnTo>
                <a:lnTo>
                  <a:pt x="1247" y="3293"/>
                </a:lnTo>
                <a:lnTo>
                  <a:pt x="1206" y="3284"/>
                </a:lnTo>
                <a:lnTo>
                  <a:pt x="1167" y="3269"/>
                </a:lnTo>
                <a:lnTo>
                  <a:pt x="1130" y="3251"/>
                </a:lnTo>
                <a:lnTo>
                  <a:pt x="1096" y="3226"/>
                </a:lnTo>
                <a:lnTo>
                  <a:pt x="1066" y="3198"/>
                </a:lnTo>
                <a:lnTo>
                  <a:pt x="1038" y="3167"/>
                </a:lnTo>
                <a:lnTo>
                  <a:pt x="1014" y="3128"/>
                </a:lnTo>
                <a:lnTo>
                  <a:pt x="994" y="3086"/>
                </a:lnTo>
                <a:lnTo>
                  <a:pt x="982" y="3043"/>
                </a:lnTo>
                <a:lnTo>
                  <a:pt x="977" y="2998"/>
                </a:lnTo>
                <a:lnTo>
                  <a:pt x="979" y="2952"/>
                </a:lnTo>
                <a:lnTo>
                  <a:pt x="957" y="2951"/>
                </a:lnTo>
                <a:lnTo>
                  <a:pt x="933" y="2950"/>
                </a:lnTo>
                <a:lnTo>
                  <a:pt x="909" y="2949"/>
                </a:lnTo>
                <a:lnTo>
                  <a:pt x="869" y="2944"/>
                </a:lnTo>
                <a:lnTo>
                  <a:pt x="828" y="2937"/>
                </a:lnTo>
                <a:lnTo>
                  <a:pt x="792" y="2924"/>
                </a:lnTo>
                <a:lnTo>
                  <a:pt x="756" y="2907"/>
                </a:lnTo>
                <a:lnTo>
                  <a:pt x="724" y="2887"/>
                </a:lnTo>
                <a:lnTo>
                  <a:pt x="694" y="2861"/>
                </a:lnTo>
                <a:lnTo>
                  <a:pt x="668" y="2829"/>
                </a:lnTo>
                <a:lnTo>
                  <a:pt x="646" y="2794"/>
                </a:lnTo>
                <a:lnTo>
                  <a:pt x="629" y="2759"/>
                </a:lnTo>
                <a:lnTo>
                  <a:pt x="618" y="2721"/>
                </a:lnTo>
                <a:lnTo>
                  <a:pt x="610" y="2682"/>
                </a:lnTo>
                <a:lnTo>
                  <a:pt x="608" y="2641"/>
                </a:lnTo>
                <a:lnTo>
                  <a:pt x="566" y="2646"/>
                </a:lnTo>
                <a:lnTo>
                  <a:pt x="523" y="2646"/>
                </a:lnTo>
                <a:lnTo>
                  <a:pt x="504" y="2646"/>
                </a:lnTo>
                <a:lnTo>
                  <a:pt x="486" y="2644"/>
                </a:lnTo>
                <a:lnTo>
                  <a:pt x="446" y="2635"/>
                </a:lnTo>
                <a:lnTo>
                  <a:pt x="407" y="2620"/>
                </a:lnTo>
                <a:lnTo>
                  <a:pt x="370" y="2600"/>
                </a:lnTo>
                <a:lnTo>
                  <a:pt x="336" y="2577"/>
                </a:lnTo>
                <a:lnTo>
                  <a:pt x="305" y="2549"/>
                </a:lnTo>
                <a:lnTo>
                  <a:pt x="277" y="2518"/>
                </a:lnTo>
                <a:lnTo>
                  <a:pt x="256" y="2481"/>
                </a:lnTo>
                <a:lnTo>
                  <a:pt x="241" y="2442"/>
                </a:lnTo>
                <a:lnTo>
                  <a:pt x="230" y="2403"/>
                </a:lnTo>
                <a:lnTo>
                  <a:pt x="224" y="2363"/>
                </a:lnTo>
                <a:lnTo>
                  <a:pt x="224" y="2322"/>
                </a:lnTo>
                <a:lnTo>
                  <a:pt x="229" y="2281"/>
                </a:lnTo>
                <a:lnTo>
                  <a:pt x="238" y="2241"/>
                </a:lnTo>
                <a:lnTo>
                  <a:pt x="252" y="2203"/>
                </a:lnTo>
                <a:lnTo>
                  <a:pt x="270" y="2167"/>
                </a:lnTo>
                <a:lnTo>
                  <a:pt x="295" y="2133"/>
                </a:lnTo>
                <a:lnTo>
                  <a:pt x="323" y="2101"/>
                </a:lnTo>
                <a:lnTo>
                  <a:pt x="356" y="2073"/>
                </a:lnTo>
                <a:lnTo>
                  <a:pt x="409" y="2031"/>
                </a:lnTo>
                <a:lnTo>
                  <a:pt x="378" y="1972"/>
                </a:lnTo>
                <a:lnTo>
                  <a:pt x="341" y="1916"/>
                </a:lnTo>
                <a:lnTo>
                  <a:pt x="300" y="1865"/>
                </a:lnTo>
                <a:lnTo>
                  <a:pt x="253" y="1816"/>
                </a:lnTo>
                <a:lnTo>
                  <a:pt x="203" y="1772"/>
                </a:lnTo>
                <a:lnTo>
                  <a:pt x="150" y="1733"/>
                </a:lnTo>
                <a:lnTo>
                  <a:pt x="93" y="1698"/>
                </a:lnTo>
                <a:lnTo>
                  <a:pt x="0" y="1648"/>
                </a:lnTo>
                <a:lnTo>
                  <a:pt x="0" y="0"/>
                </a:lnTo>
                <a:close/>
              </a:path>
            </a:pathLst>
          </a:custGeom>
          <a:solidFill>
            <a:schemeClr val="bg1"/>
          </a:solidFill>
          <a:ln>
            <a:noFill/>
          </a:ln>
        </p:spPr>
        <p:txBody>
          <a:bodyPr/>
          <a:lstStyle/>
          <a:p>
            <a:endParaRPr lang="zh-CN" altLang="en-US" sz="1600"/>
          </a:p>
        </p:txBody>
      </p:sp>
      <p:grpSp>
        <p:nvGrpSpPr>
          <p:cNvPr id="69" name="Group 1008"/>
          <p:cNvGrpSpPr>
            <a:grpSpLocks noChangeAspect="1"/>
          </p:cNvGrpSpPr>
          <p:nvPr/>
        </p:nvGrpSpPr>
        <p:grpSpPr bwMode="auto">
          <a:xfrm>
            <a:off x="6491791" y="2982648"/>
            <a:ext cx="355704" cy="307486"/>
            <a:chOff x="-3982" y="41"/>
            <a:chExt cx="2641" cy="2283"/>
          </a:xfrm>
          <a:solidFill>
            <a:schemeClr val="bg1"/>
          </a:solidFill>
        </p:grpSpPr>
        <p:sp>
          <p:nvSpPr>
            <p:cNvPr id="70" name="Freeform 1010"/>
            <p:cNvSpPr>
              <a:spLocks noEditPoints="1"/>
            </p:cNvSpPr>
            <p:nvPr/>
          </p:nvSpPr>
          <p:spPr bwMode="auto">
            <a:xfrm>
              <a:off x="-3982" y="41"/>
              <a:ext cx="2641" cy="2283"/>
            </a:xfrm>
            <a:custGeom>
              <a:avLst/>
              <a:gdLst>
                <a:gd name="T0" fmla="*/ 383 w 5282"/>
                <a:gd name="T1" fmla="*/ 3127 h 4566"/>
                <a:gd name="T2" fmla="*/ 4899 w 5282"/>
                <a:gd name="T3" fmla="*/ 384 h 4566"/>
                <a:gd name="T4" fmla="*/ 257 w 5282"/>
                <a:gd name="T5" fmla="*/ 0 h 4566"/>
                <a:gd name="T6" fmla="*/ 5072 w 5282"/>
                <a:gd name="T7" fmla="*/ 4 h 4566"/>
                <a:gd name="T8" fmla="*/ 5156 w 5282"/>
                <a:gd name="T9" fmla="*/ 36 h 4566"/>
                <a:gd name="T10" fmla="*/ 5221 w 5282"/>
                <a:gd name="T11" fmla="*/ 90 h 4566"/>
                <a:gd name="T12" fmla="*/ 5266 w 5282"/>
                <a:gd name="T13" fmla="*/ 168 h 4566"/>
                <a:gd name="T14" fmla="*/ 5282 w 5282"/>
                <a:gd name="T15" fmla="*/ 256 h 4566"/>
                <a:gd name="T16" fmla="*/ 5278 w 5282"/>
                <a:gd name="T17" fmla="*/ 3300 h 4566"/>
                <a:gd name="T18" fmla="*/ 5247 w 5282"/>
                <a:gd name="T19" fmla="*/ 3384 h 4566"/>
                <a:gd name="T20" fmla="*/ 5191 w 5282"/>
                <a:gd name="T21" fmla="*/ 3451 h 4566"/>
                <a:gd name="T22" fmla="*/ 5116 w 5282"/>
                <a:gd name="T23" fmla="*/ 3494 h 4566"/>
                <a:gd name="T24" fmla="*/ 5026 w 5282"/>
                <a:gd name="T25" fmla="*/ 3511 h 4566"/>
                <a:gd name="T26" fmla="*/ 3243 w 5282"/>
                <a:gd name="T27" fmla="*/ 4092 h 4566"/>
                <a:gd name="T28" fmla="*/ 3985 w 5282"/>
                <a:gd name="T29" fmla="*/ 4097 h 4566"/>
                <a:gd name="T30" fmla="*/ 4068 w 5282"/>
                <a:gd name="T31" fmla="*/ 4132 h 4566"/>
                <a:gd name="T32" fmla="*/ 4133 w 5282"/>
                <a:gd name="T33" fmla="*/ 4196 h 4566"/>
                <a:gd name="T34" fmla="*/ 4168 w 5282"/>
                <a:gd name="T35" fmla="*/ 4280 h 4566"/>
                <a:gd name="T36" fmla="*/ 4168 w 5282"/>
                <a:gd name="T37" fmla="*/ 4376 h 4566"/>
                <a:gd name="T38" fmla="*/ 4133 w 5282"/>
                <a:gd name="T39" fmla="*/ 4462 h 4566"/>
                <a:gd name="T40" fmla="*/ 4068 w 5282"/>
                <a:gd name="T41" fmla="*/ 4524 h 4566"/>
                <a:gd name="T42" fmla="*/ 3985 w 5282"/>
                <a:gd name="T43" fmla="*/ 4561 h 4566"/>
                <a:gd name="T44" fmla="*/ 1345 w 5282"/>
                <a:gd name="T45" fmla="*/ 4566 h 4566"/>
                <a:gd name="T46" fmla="*/ 1254 w 5282"/>
                <a:gd name="T47" fmla="*/ 4547 h 4566"/>
                <a:gd name="T48" fmla="*/ 1179 w 5282"/>
                <a:gd name="T49" fmla="*/ 4495 h 4566"/>
                <a:gd name="T50" fmla="*/ 1127 w 5282"/>
                <a:gd name="T51" fmla="*/ 4421 h 4566"/>
                <a:gd name="T52" fmla="*/ 1110 w 5282"/>
                <a:gd name="T53" fmla="*/ 4328 h 4566"/>
                <a:gd name="T54" fmla="*/ 1127 w 5282"/>
                <a:gd name="T55" fmla="*/ 4237 h 4566"/>
                <a:gd name="T56" fmla="*/ 1179 w 5282"/>
                <a:gd name="T57" fmla="*/ 4161 h 4566"/>
                <a:gd name="T58" fmla="*/ 1254 w 5282"/>
                <a:gd name="T59" fmla="*/ 4110 h 4566"/>
                <a:gd name="T60" fmla="*/ 1345 w 5282"/>
                <a:gd name="T61" fmla="*/ 4092 h 4566"/>
                <a:gd name="T62" fmla="*/ 2040 w 5282"/>
                <a:gd name="T63" fmla="*/ 3511 h 4566"/>
                <a:gd name="T64" fmla="*/ 210 w 5282"/>
                <a:gd name="T65" fmla="*/ 3507 h 4566"/>
                <a:gd name="T66" fmla="*/ 127 w 5282"/>
                <a:gd name="T67" fmla="*/ 3475 h 4566"/>
                <a:gd name="T68" fmla="*/ 61 w 5282"/>
                <a:gd name="T69" fmla="*/ 3419 h 4566"/>
                <a:gd name="T70" fmla="*/ 16 w 5282"/>
                <a:gd name="T71" fmla="*/ 3343 h 4566"/>
                <a:gd name="T72" fmla="*/ 0 w 5282"/>
                <a:gd name="T73" fmla="*/ 3255 h 4566"/>
                <a:gd name="T74" fmla="*/ 5 w 5282"/>
                <a:gd name="T75" fmla="*/ 211 h 4566"/>
                <a:gd name="T76" fmla="*/ 35 w 5282"/>
                <a:gd name="T77" fmla="*/ 127 h 4566"/>
                <a:gd name="T78" fmla="*/ 91 w 5282"/>
                <a:gd name="T79" fmla="*/ 60 h 4566"/>
                <a:gd name="T80" fmla="*/ 167 w 5282"/>
                <a:gd name="T81" fmla="*/ 17 h 4566"/>
                <a:gd name="T82" fmla="*/ 257 w 5282"/>
                <a:gd name="T83" fmla="*/ 0 h 4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82" h="4566">
                  <a:moveTo>
                    <a:pt x="383" y="384"/>
                  </a:moveTo>
                  <a:lnTo>
                    <a:pt x="383" y="3127"/>
                  </a:lnTo>
                  <a:lnTo>
                    <a:pt x="4899" y="3127"/>
                  </a:lnTo>
                  <a:lnTo>
                    <a:pt x="4899" y="384"/>
                  </a:lnTo>
                  <a:lnTo>
                    <a:pt x="383" y="384"/>
                  </a:lnTo>
                  <a:close/>
                  <a:moveTo>
                    <a:pt x="257" y="0"/>
                  </a:moveTo>
                  <a:lnTo>
                    <a:pt x="5026" y="0"/>
                  </a:lnTo>
                  <a:lnTo>
                    <a:pt x="5072" y="4"/>
                  </a:lnTo>
                  <a:lnTo>
                    <a:pt x="5116" y="17"/>
                  </a:lnTo>
                  <a:lnTo>
                    <a:pt x="5156" y="36"/>
                  </a:lnTo>
                  <a:lnTo>
                    <a:pt x="5191" y="60"/>
                  </a:lnTo>
                  <a:lnTo>
                    <a:pt x="5221" y="90"/>
                  </a:lnTo>
                  <a:lnTo>
                    <a:pt x="5247" y="127"/>
                  </a:lnTo>
                  <a:lnTo>
                    <a:pt x="5266" y="168"/>
                  </a:lnTo>
                  <a:lnTo>
                    <a:pt x="5278" y="211"/>
                  </a:lnTo>
                  <a:lnTo>
                    <a:pt x="5282" y="256"/>
                  </a:lnTo>
                  <a:lnTo>
                    <a:pt x="5282" y="3255"/>
                  </a:lnTo>
                  <a:lnTo>
                    <a:pt x="5278" y="3300"/>
                  </a:lnTo>
                  <a:lnTo>
                    <a:pt x="5266" y="3343"/>
                  </a:lnTo>
                  <a:lnTo>
                    <a:pt x="5247" y="3384"/>
                  </a:lnTo>
                  <a:lnTo>
                    <a:pt x="5221" y="3419"/>
                  </a:lnTo>
                  <a:lnTo>
                    <a:pt x="5191" y="3451"/>
                  </a:lnTo>
                  <a:lnTo>
                    <a:pt x="5156" y="3475"/>
                  </a:lnTo>
                  <a:lnTo>
                    <a:pt x="5116" y="3494"/>
                  </a:lnTo>
                  <a:lnTo>
                    <a:pt x="5072" y="3507"/>
                  </a:lnTo>
                  <a:lnTo>
                    <a:pt x="5026" y="3511"/>
                  </a:lnTo>
                  <a:lnTo>
                    <a:pt x="3243" y="3511"/>
                  </a:lnTo>
                  <a:lnTo>
                    <a:pt x="3243" y="4092"/>
                  </a:lnTo>
                  <a:lnTo>
                    <a:pt x="3937" y="4092"/>
                  </a:lnTo>
                  <a:lnTo>
                    <a:pt x="3985" y="4097"/>
                  </a:lnTo>
                  <a:lnTo>
                    <a:pt x="4028" y="4110"/>
                  </a:lnTo>
                  <a:lnTo>
                    <a:pt x="4068" y="4132"/>
                  </a:lnTo>
                  <a:lnTo>
                    <a:pt x="4104" y="4161"/>
                  </a:lnTo>
                  <a:lnTo>
                    <a:pt x="4133" y="4196"/>
                  </a:lnTo>
                  <a:lnTo>
                    <a:pt x="4155" y="4237"/>
                  </a:lnTo>
                  <a:lnTo>
                    <a:pt x="4168" y="4280"/>
                  </a:lnTo>
                  <a:lnTo>
                    <a:pt x="4173" y="4328"/>
                  </a:lnTo>
                  <a:lnTo>
                    <a:pt x="4168" y="4376"/>
                  </a:lnTo>
                  <a:lnTo>
                    <a:pt x="4155" y="4421"/>
                  </a:lnTo>
                  <a:lnTo>
                    <a:pt x="4133" y="4462"/>
                  </a:lnTo>
                  <a:lnTo>
                    <a:pt x="4104" y="4495"/>
                  </a:lnTo>
                  <a:lnTo>
                    <a:pt x="4068" y="4524"/>
                  </a:lnTo>
                  <a:lnTo>
                    <a:pt x="4028" y="4547"/>
                  </a:lnTo>
                  <a:lnTo>
                    <a:pt x="3985" y="4561"/>
                  </a:lnTo>
                  <a:lnTo>
                    <a:pt x="3937" y="4566"/>
                  </a:lnTo>
                  <a:lnTo>
                    <a:pt x="1345" y="4566"/>
                  </a:lnTo>
                  <a:lnTo>
                    <a:pt x="1297" y="4561"/>
                  </a:lnTo>
                  <a:lnTo>
                    <a:pt x="1254" y="4547"/>
                  </a:lnTo>
                  <a:lnTo>
                    <a:pt x="1214" y="4524"/>
                  </a:lnTo>
                  <a:lnTo>
                    <a:pt x="1179" y="4495"/>
                  </a:lnTo>
                  <a:lnTo>
                    <a:pt x="1150" y="4462"/>
                  </a:lnTo>
                  <a:lnTo>
                    <a:pt x="1127" y="4421"/>
                  </a:lnTo>
                  <a:lnTo>
                    <a:pt x="1115" y="4376"/>
                  </a:lnTo>
                  <a:lnTo>
                    <a:pt x="1110" y="4328"/>
                  </a:lnTo>
                  <a:lnTo>
                    <a:pt x="1115" y="4280"/>
                  </a:lnTo>
                  <a:lnTo>
                    <a:pt x="1127" y="4237"/>
                  </a:lnTo>
                  <a:lnTo>
                    <a:pt x="1150" y="4196"/>
                  </a:lnTo>
                  <a:lnTo>
                    <a:pt x="1179" y="4161"/>
                  </a:lnTo>
                  <a:lnTo>
                    <a:pt x="1214" y="4132"/>
                  </a:lnTo>
                  <a:lnTo>
                    <a:pt x="1254" y="4110"/>
                  </a:lnTo>
                  <a:lnTo>
                    <a:pt x="1297" y="4097"/>
                  </a:lnTo>
                  <a:lnTo>
                    <a:pt x="1345" y="4092"/>
                  </a:lnTo>
                  <a:lnTo>
                    <a:pt x="2040" y="4092"/>
                  </a:lnTo>
                  <a:lnTo>
                    <a:pt x="2040" y="3511"/>
                  </a:lnTo>
                  <a:lnTo>
                    <a:pt x="257" y="3511"/>
                  </a:lnTo>
                  <a:lnTo>
                    <a:pt x="210" y="3507"/>
                  </a:lnTo>
                  <a:lnTo>
                    <a:pt x="167" y="3494"/>
                  </a:lnTo>
                  <a:lnTo>
                    <a:pt x="127" y="3475"/>
                  </a:lnTo>
                  <a:lnTo>
                    <a:pt x="91" y="3451"/>
                  </a:lnTo>
                  <a:lnTo>
                    <a:pt x="61" y="3419"/>
                  </a:lnTo>
                  <a:lnTo>
                    <a:pt x="35" y="3384"/>
                  </a:lnTo>
                  <a:lnTo>
                    <a:pt x="16" y="3343"/>
                  </a:lnTo>
                  <a:lnTo>
                    <a:pt x="5" y="3300"/>
                  </a:lnTo>
                  <a:lnTo>
                    <a:pt x="0" y="3255"/>
                  </a:lnTo>
                  <a:lnTo>
                    <a:pt x="0" y="256"/>
                  </a:lnTo>
                  <a:lnTo>
                    <a:pt x="5" y="211"/>
                  </a:lnTo>
                  <a:lnTo>
                    <a:pt x="16" y="168"/>
                  </a:lnTo>
                  <a:lnTo>
                    <a:pt x="35" y="127"/>
                  </a:lnTo>
                  <a:lnTo>
                    <a:pt x="61" y="90"/>
                  </a:lnTo>
                  <a:lnTo>
                    <a:pt x="91" y="60"/>
                  </a:lnTo>
                  <a:lnTo>
                    <a:pt x="127" y="36"/>
                  </a:lnTo>
                  <a:lnTo>
                    <a:pt x="167" y="17"/>
                  </a:lnTo>
                  <a:lnTo>
                    <a:pt x="210" y="4"/>
                  </a:lnTo>
                  <a:lnTo>
                    <a:pt x="257"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71" name="Freeform 1011"/>
            <p:cNvSpPr/>
            <p:nvPr/>
          </p:nvSpPr>
          <p:spPr bwMode="auto">
            <a:xfrm>
              <a:off x="-3422" y="648"/>
              <a:ext cx="560" cy="539"/>
            </a:xfrm>
            <a:custGeom>
              <a:avLst/>
              <a:gdLst>
                <a:gd name="T0" fmla="*/ 964 w 1121"/>
                <a:gd name="T1" fmla="*/ 0 h 1078"/>
                <a:gd name="T2" fmla="*/ 993 w 1121"/>
                <a:gd name="T3" fmla="*/ 4 h 1078"/>
                <a:gd name="T4" fmla="*/ 1022 w 1121"/>
                <a:gd name="T5" fmla="*/ 12 h 1078"/>
                <a:gd name="T6" fmla="*/ 1048 w 1121"/>
                <a:gd name="T7" fmla="*/ 26 h 1078"/>
                <a:gd name="T8" fmla="*/ 1073 w 1121"/>
                <a:gd name="T9" fmla="*/ 45 h 1078"/>
                <a:gd name="T10" fmla="*/ 1094 w 1121"/>
                <a:gd name="T11" fmla="*/ 69 h 1078"/>
                <a:gd name="T12" fmla="*/ 1108 w 1121"/>
                <a:gd name="T13" fmla="*/ 97 h 1078"/>
                <a:gd name="T14" fmla="*/ 1118 w 1121"/>
                <a:gd name="T15" fmla="*/ 126 h 1078"/>
                <a:gd name="T16" fmla="*/ 1121 w 1121"/>
                <a:gd name="T17" fmla="*/ 158 h 1078"/>
                <a:gd name="T18" fmla="*/ 1121 w 1121"/>
                <a:gd name="T19" fmla="*/ 161 h 1078"/>
                <a:gd name="T20" fmla="*/ 1116 w 1121"/>
                <a:gd name="T21" fmla="*/ 198 h 1078"/>
                <a:gd name="T22" fmla="*/ 1105 w 1121"/>
                <a:gd name="T23" fmla="*/ 230 h 1078"/>
                <a:gd name="T24" fmla="*/ 1086 w 1121"/>
                <a:gd name="T25" fmla="*/ 261 h 1078"/>
                <a:gd name="T26" fmla="*/ 1060 w 1121"/>
                <a:gd name="T27" fmla="*/ 285 h 1078"/>
                <a:gd name="T28" fmla="*/ 1030 w 1121"/>
                <a:gd name="T29" fmla="*/ 304 h 1078"/>
                <a:gd name="T30" fmla="*/ 525 w 1121"/>
                <a:gd name="T31" fmla="*/ 538 h 1078"/>
                <a:gd name="T32" fmla="*/ 1030 w 1121"/>
                <a:gd name="T33" fmla="*/ 775 h 1078"/>
                <a:gd name="T34" fmla="*/ 1060 w 1121"/>
                <a:gd name="T35" fmla="*/ 792 h 1078"/>
                <a:gd name="T36" fmla="*/ 1086 w 1121"/>
                <a:gd name="T37" fmla="*/ 818 h 1078"/>
                <a:gd name="T38" fmla="*/ 1105 w 1121"/>
                <a:gd name="T39" fmla="*/ 847 h 1078"/>
                <a:gd name="T40" fmla="*/ 1116 w 1121"/>
                <a:gd name="T41" fmla="*/ 881 h 1078"/>
                <a:gd name="T42" fmla="*/ 1121 w 1121"/>
                <a:gd name="T43" fmla="*/ 916 h 1078"/>
                <a:gd name="T44" fmla="*/ 1121 w 1121"/>
                <a:gd name="T45" fmla="*/ 921 h 1078"/>
                <a:gd name="T46" fmla="*/ 1118 w 1121"/>
                <a:gd name="T47" fmla="*/ 953 h 1078"/>
                <a:gd name="T48" fmla="*/ 1108 w 1121"/>
                <a:gd name="T49" fmla="*/ 982 h 1078"/>
                <a:gd name="T50" fmla="*/ 1094 w 1121"/>
                <a:gd name="T51" fmla="*/ 1009 h 1078"/>
                <a:gd name="T52" fmla="*/ 1073 w 1121"/>
                <a:gd name="T53" fmla="*/ 1033 h 1078"/>
                <a:gd name="T54" fmla="*/ 1048 w 1121"/>
                <a:gd name="T55" fmla="*/ 1053 h 1078"/>
                <a:gd name="T56" fmla="*/ 1022 w 1121"/>
                <a:gd name="T57" fmla="*/ 1067 h 1078"/>
                <a:gd name="T58" fmla="*/ 993 w 1121"/>
                <a:gd name="T59" fmla="*/ 1075 h 1078"/>
                <a:gd name="T60" fmla="*/ 964 w 1121"/>
                <a:gd name="T61" fmla="*/ 1078 h 1078"/>
                <a:gd name="T62" fmla="*/ 930 w 1121"/>
                <a:gd name="T63" fmla="*/ 1073 h 1078"/>
                <a:gd name="T64" fmla="*/ 898 w 1121"/>
                <a:gd name="T65" fmla="*/ 1064 h 1078"/>
                <a:gd name="T66" fmla="*/ 90 w 1121"/>
                <a:gd name="T67" fmla="*/ 688 h 1078"/>
                <a:gd name="T68" fmla="*/ 60 w 1121"/>
                <a:gd name="T69" fmla="*/ 669 h 1078"/>
                <a:gd name="T70" fmla="*/ 36 w 1121"/>
                <a:gd name="T71" fmla="*/ 643 h 1078"/>
                <a:gd name="T72" fmla="*/ 16 w 1121"/>
                <a:gd name="T73" fmla="*/ 614 h 1078"/>
                <a:gd name="T74" fmla="*/ 4 w 1121"/>
                <a:gd name="T75" fmla="*/ 580 h 1078"/>
                <a:gd name="T76" fmla="*/ 0 w 1121"/>
                <a:gd name="T77" fmla="*/ 545 h 1078"/>
                <a:gd name="T78" fmla="*/ 0 w 1121"/>
                <a:gd name="T79" fmla="*/ 534 h 1078"/>
                <a:gd name="T80" fmla="*/ 4 w 1121"/>
                <a:gd name="T81" fmla="*/ 498 h 1078"/>
                <a:gd name="T82" fmla="*/ 16 w 1121"/>
                <a:gd name="T83" fmla="*/ 465 h 1078"/>
                <a:gd name="T84" fmla="*/ 36 w 1121"/>
                <a:gd name="T85" fmla="*/ 434 h 1078"/>
                <a:gd name="T86" fmla="*/ 60 w 1121"/>
                <a:gd name="T87" fmla="*/ 410 h 1078"/>
                <a:gd name="T88" fmla="*/ 90 w 1121"/>
                <a:gd name="T89" fmla="*/ 391 h 1078"/>
                <a:gd name="T90" fmla="*/ 898 w 1121"/>
                <a:gd name="T91" fmla="*/ 15 h 1078"/>
                <a:gd name="T92" fmla="*/ 930 w 1121"/>
                <a:gd name="T93" fmla="*/ 5 h 1078"/>
                <a:gd name="T94" fmla="*/ 964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964" y="0"/>
                  </a:moveTo>
                  <a:lnTo>
                    <a:pt x="993" y="4"/>
                  </a:lnTo>
                  <a:lnTo>
                    <a:pt x="1022" y="12"/>
                  </a:lnTo>
                  <a:lnTo>
                    <a:pt x="1048" y="26"/>
                  </a:lnTo>
                  <a:lnTo>
                    <a:pt x="1073" y="45"/>
                  </a:lnTo>
                  <a:lnTo>
                    <a:pt x="1094" y="69"/>
                  </a:lnTo>
                  <a:lnTo>
                    <a:pt x="1108" y="97"/>
                  </a:lnTo>
                  <a:lnTo>
                    <a:pt x="1118" y="126"/>
                  </a:lnTo>
                  <a:lnTo>
                    <a:pt x="1121" y="158"/>
                  </a:lnTo>
                  <a:lnTo>
                    <a:pt x="1121" y="161"/>
                  </a:lnTo>
                  <a:lnTo>
                    <a:pt x="1116" y="198"/>
                  </a:lnTo>
                  <a:lnTo>
                    <a:pt x="1105" y="230"/>
                  </a:lnTo>
                  <a:lnTo>
                    <a:pt x="1086" y="261"/>
                  </a:lnTo>
                  <a:lnTo>
                    <a:pt x="1060" y="285"/>
                  </a:lnTo>
                  <a:lnTo>
                    <a:pt x="1030" y="304"/>
                  </a:lnTo>
                  <a:lnTo>
                    <a:pt x="525" y="538"/>
                  </a:lnTo>
                  <a:lnTo>
                    <a:pt x="1030" y="775"/>
                  </a:lnTo>
                  <a:lnTo>
                    <a:pt x="1060" y="792"/>
                  </a:lnTo>
                  <a:lnTo>
                    <a:pt x="1086" y="818"/>
                  </a:lnTo>
                  <a:lnTo>
                    <a:pt x="1105" y="847"/>
                  </a:lnTo>
                  <a:lnTo>
                    <a:pt x="1116" y="881"/>
                  </a:lnTo>
                  <a:lnTo>
                    <a:pt x="1121" y="916"/>
                  </a:lnTo>
                  <a:lnTo>
                    <a:pt x="1121" y="921"/>
                  </a:lnTo>
                  <a:lnTo>
                    <a:pt x="1118" y="953"/>
                  </a:lnTo>
                  <a:lnTo>
                    <a:pt x="1108" y="982"/>
                  </a:lnTo>
                  <a:lnTo>
                    <a:pt x="1094" y="1009"/>
                  </a:lnTo>
                  <a:lnTo>
                    <a:pt x="1073" y="1033"/>
                  </a:lnTo>
                  <a:lnTo>
                    <a:pt x="1048" y="1053"/>
                  </a:lnTo>
                  <a:lnTo>
                    <a:pt x="1022" y="1067"/>
                  </a:lnTo>
                  <a:lnTo>
                    <a:pt x="993" y="1075"/>
                  </a:lnTo>
                  <a:lnTo>
                    <a:pt x="964" y="1078"/>
                  </a:lnTo>
                  <a:lnTo>
                    <a:pt x="930" y="1073"/>
                  </a:lnTo>
                  <a:lnTo>
                    <a:pt x="898" y="1064"/>
                  </a:lnTo>
                  <a:lnTo>
                    <a:pt x="90" y="688"/>
                  </a:lnTo>
                  <a:lnTo>
                    <a:pt x="60" y="669"/>
                  </a:lnTo>
                  <a:lnTo>
                    <a:pt x="36" y="643"/>
                  </a:lnTo>
                  <a:lnTo>
                    <a:pt x="16" y="614"/>
                  </a:lnTo>
                  <a:lnTo>
                    <a:pt x="4" y="580"/>
                  </a:lnTo>
                  <a:lnTo>
                    <a:pt x="0" y="545"/>
                  </a:lnTo>
                  <a:lnTo>
                    <a:pt x="0" y="534"/>
                  </a:lnTo>
                  <a:lnTo>
                    <a:pt x="4" y="498"/>
                  </a:lnTo>
                  <a:lnTo>
                    <a:pt x="16" y="465"/>
                  </a:lnTo>
                  <a:lnTo>
                    <a:pt x="36" y="434"/>
                  </a:lnTo>
                  <a:lnTo>
                    <a:pt x="60" y="410"/>
                  </a:lnTo>
                  <a:lnTo>
                    <a:pt x="90" y="391"/>
                  </a:lnTo>
                  <a:lnTo>
                    <a:pt x="898" y="15"/>
                  </a:lnTo>
                  <a:lnTo>
                    <a:pt x="930" y="5"/>
                  </a:lnTo>
                  <a:lnTo>
                    <a:pt x="964"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72" name="Freeform 1012"/>
            <p:cNvSpPr/>
            <p:nvPr/>
          </p:nvSpPr>
          <p:spPr bwMode="auto">
            <a:xfrm>
              <a:off x="-2873" y="424"/>
              <a:ext cx="423" cy="982"/>
            </a:xfrm>
            <a:custGeom>
              <a:avLst/>
              <a:gdLst>
                <a:gd name="T0" fmla="*/ 686 w 847"/>
                <a:gd name="T1" fmla="*/ 0 h 1963"/>
                <a:gd name="T2" fmla="*/ 691 w 847"/>
                <a:gd name="T3" fmla="*/ 0 h 1963"/>
                <a:gd name="T4" fmla="*/ 728 w 847"/>
                <a:gd name="T5" fmla="*/ 3 h 1963"/>
                <a:gd name="T6" fmla="*/ 762 w 847"/>
                <a:gd name="T7" fmla="*/ 16 h 1963"/>
                <a:gd name="T8" fmla="*/ 792 w 847"/>
                <a:gd name="T9" fmla="*/ 37 h 1963"/>
                <a:gd name="T10" fmla="*/ 818 w 847"/>
                <a:gd name="T11" fmla="*/ 64 h 1963"/>
                <a:gd name="T12" fmla="*/ 835 w 847"/>
                <a:gd name="T13" fmla="*/ 96 h 1963"/>
                <a:gd name="T14" fmla="*/ 845 w 847"/>
                <a:gd name="T15" fmla="*/ 131 h 1963"/>
                <a:gd name="T16" fmla="*/ 847 w 847"/>
                <a:gd name="T17" fmla="*/ 168 h 1963"/>
                <a:gd name="T18" fmla="*/ 840 w 847"/>
                <a:gd name="T19" fmla="*/ 204 h 1963"/>
                <a:gd name="T20" fmla="*/ 309 w 847"/>
                <a:gd name="T21" fmla="*/ 1854 h 1963"/>
                <a:gd name="T22" fmla="*/ 295 w 847"/>
                <a:gd name="T23" fmla="*/ 1884 h 1963"/>
                <a:gd name="T24" fmla="*/ 276 w 847"/>
                <a:gd name="T25" fmla="*/ 1911 h 1963"/>
                <a:gd name="T26" fmla="*/ 252 w 847"/>
                <a:gd name="T27" fmla="*/ 1934 h 1963"/>
                <a:gd name="T28" fmla="*/ 224 w 847"/>
                <a:gd name="T29" fmla="*/ 1950 h 1963"/>
                <a:gd name="T30" fmla="*/ 192 w 847"/>
                <a:gd name="T31" fmla="*/ 1960 h 1963"/>
                <a:gd name="T32" fmla="*/ 160 w 847"/>
                <a:gd name="T33" fmla="*/ 1963 h 1963"/>
                <a:gd name="T34" fmla="*/ 155 w 847"/>
                <a:gd name="T35" fmla="*/ 1963 h 1963"/>
                <a:gd name="T36" fmla="*/ 118 w 847"/>
                <a:gd name="T37" fmla="*/ 1960 h 1963"/>
                <a:gd name="T38" fmla="*/ 85 w 847"/>
                <a:gd name="T39" fmla="*/ 1947 h 1963"/>
                <a:gd name="T40" fmla="*/ 54 w 847"/>
                <a:gd name="T41" fmla="*/ 1926 h 1963"/>
                <a:gd name="T42" fmla="*/ 29 w 847"/>
                <a:gd name="T43" fmla="*/ 1899 h 1963"/>
                <a:gd name="T44" fmla="*/ 11 w 847"/>
                <a:gd name="T45" fmla="*/ 1866 h 1963"/>
                <a:gd name="T46" fmla="*/ 1 w 847"/>
                <a:gd name="T47" fmla="*/ 1831 h 1963"/>
                <a:gd name="T48" fmla="*/ 0 w 847"/>
                <a:gd name="T49" fmla="*/ 1794 h 1963"/>
                <a:gd name="T50" fmla="*/ 6 w 847"/>
                <a:gd name="T51" fmla="*/ 1759 h 1963"/>
                <a:gd name="T52" fmla="*/ 537 w 847"/>
                <a:gd name="T53" fmla="*/ 109 h 1963"/>
                <a:gd name="T54" fmla="*/ 551 w 847"/>
                <a:gd name="T55" fmla="*/ 77 h 1963"/>
                <a:gd name="T56" fmla="*/ 571 w 847"/>
                <a:gd name="T57" fmla="*/ 51 h 1963"/>
                <a:gd name="T58" fmla="*/ 595 w 847"/>
                <a:gd name="T59" fmla="*/ 29 h 1963"/>
                <a:gd name="T60" fmla="*/ 622 w 847"/>
                <a:gd name="T61" fmla="*/ 13 h 1963"/>
                <a:gd name="T62" fmla="*/ 654 w 847"/>
                <a:gd name="T63" fmla="*/ 3 h 1963"/>
                <a:gd name="T64" fmla="*/ 686 w 847"/>
                <a:gd name="T65" fmla="*/ 0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7" h="1963">
                  <a:moveTo>
                    <a:pt x="686" y="0"/>
                  </a:moveTo>
                  <a:lnTo>
                    <a:pt x="691" y="0"/>
                  </a:lnTo>
                  <a:lnTo>
                    <a:pt x="728" y="3"/>
                  </a:lnTo>
                  <a:lnTo>
                    <a:pt x="762" y="16"/>
                  </a:lnTo>
                  <a:lnTo>
                    <a:pt x="792" y="37"/>
                  </a:lnTo>
                  <a:lnTo>
                    <a:pt x="818" y="64"/>
                  </a:lnTo>
                  <a:lnTo>
                    <a:pt x="835" y="96"/>
                  </a:lnTo>
                  <a:lnTo>
                    <a:pt x="845" y="131"/>
                  </a:lnTo>
                  <a:lnTo>
                    <a:pt x="847" y="168"/>
                  </a:lnTo>
                  <a:lnTo>
                    <a:pt x="840" y="204"/>
                  </a:lnTo>
                  <a:lnTo>
                    <a:pt x="309" y="1854"/>
                  </a:lnTo>
                  <a:lnTo>
                    <a:pt x="295" y="1884"/>
                  </a:lnTo>
                  <a:lnTo>
                    <a:pt x="276" y="1911"/>
                  </a:lnTo>
                  <a:lnTo>
                    <a:pt x="252" y="1934"/>
                  </a:lnTo>
                  <a:lnTo>
                    <a:pt x="224" y="1950"/>
                  </a:lnTo>
                  <a:lnTo>
                    <a:pt x="192" y="1960"/>
                  </a:lnTo>
                  <a:lnTo>
                    <a:pt x="160" y="1963"/>
                  </a:lnTo>
                  <a:lnTo>
                    <a:pt x="155" y="1963"/>
                  </a:lnTo>
                  <a:lnTo>
                    <a:pt x="118" y="1960"/>
                  </a:lnTo>
                  <a:lnTo>
                    <a:pt x="85" y="1947"/>
                  </a:lnTo>
                  <a:lnTo>
                    <a:pt x="54" y="1926"/>
                  </a:lnTo>
                  <a:lnTo>
                    <a:pt x="29" y="1899"/>
                  </a:lnTo>
                  <a:lnTo>
                    <a:pt x="11" y="1866"/>
                  </a:lnTo>
                  <a:lnTo>
                    <a:pt x="1" y="1831"/>
                  </a:lnTo>
                  <a:lnTo>
                    <a:pt x="0" y="1794"/>
                  </a:lnTo>
                  <a:lnTo>
                    <a:pt x="6" y="1759"/>
                  </a:lnTo>
                  <a:lnTo>
                    <a:pt x="537" y="109"/>
                  </a:lnTo>
                  <a:lnTo>
                    <a:pt x="551" y="77"/>
                  </a:lnTo>
                  <a:lnTo>
                    <a:pt x="571" y="51"/>
                  </a:lnTo>
                  <a:lnTo>
                    <a:pt x="595" y="29"/>
                  </a:lnTo>
                  <a:lnTo>
                    <a:pt x="622" y="13"/>
                  </a:lnTo>
                  <a:lnTo>
                    <a:pt x="654" y="3"/>
                  </a:lnTo>
                  <a:lnTo>
                    <a:pt x="686"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sp>
          <p:nvSpPr>
            <p:cNvPr id="73" name="Freeform 1013"/>
            <p:cNvSpPr/>
            <p:nvPr/>
          </p:nvSpPr>
          <p:spPr bwMode="auto">
            <a:xfrm>
              <a:off x="-2461" y="648"/>
              <a:ext cx="561" cy="539"/>
            </a:xfrm>
            <a:custGeom>
              <a:avLst/>
              <a:gdLst>
                <a:gd name="T0" fmla="*/ 157 w 1121"/>
                <a:gd name="T1" fmla="*/ 0 h 1078"/>
                <a:gd name="T2" fmla="*/ 191 w 1121"/>
                <a:gd name="T3" fmla="*/ 5 h 1078"/>
                <a:gd name="T4" fmla="*/ 223 w 1121"/>
                <a:gd name="T5" fmla="*/ 15 h 1078"/>
                <a:gd name="T6" fmla="*/ 1031 w 1121"/>
                <a:gd name="T7" fmla="*/ 391 h 1078"/>
                <a:gd name="T8" fmla="*/ 1062 w 1121"/>
                <a:gd name="T9" fmla="*/ 410 h 1078"/>
                <a:gd name="T10" fmla="*/ 1086 w 1121"/>
                <a:gd name="T11" fmla="*/ 434 h 1078"/>
                <a:gd name="T12" fmla="*/ 1105 w 1121"/>
                <a:gd name="T13" fmla="*/ 465 h 1078"/>
                <a:gd name="T14" fmla="*/ 1118 w 1121"/>
                <a:gd name="T15" fmla="*/ 498 h 1078"/>
                <a:gd name="T16" fmla="*/ 1121 w 1121"/>
                <a:gd name="T17" fmla="*/ 534 h 1078"/>
                <a:gd name="T18" fmla="*/ 1121 w 1121"/>
                <a:gd name="T19" fmla="*/ 545 h 1078"/>
                <a:gd name="T20" fmla="*/ 1118 w 1121"/>
                <a:gd name="T21" fmla="*/ 580 h 1078"/>
                <a:gd name="T22" fmla="*/ 1105 w 1121"/>
                <a:gd name="T23" fmla="*/ 614 h 1078"/>
                <a:gd name="T24" fmla="*/ 1086 w 1121"/>
                <a:gd name="T25" fmla="*/ 643 h 1078"/>
                <a:gd name="T26" fmla="*/ 1062 w 1121"/>
                <a:gd name="T27" fmla="*/ 669 h 1078"/>
                <a:gd name="T28" fmla="*/ 1031 w 1121"/>
                <a:gd name="T29" fmla="*/ 688 h 1078"/>
                <a:gd name="T30" fmla="*/ 223 w 1121"/>
                <a:gd name="T31" fmla="*/ 1064 h 1078"/>
                <a:gd name="T32" fmla="*/ 191 w 1121"/>
                <a:gd name="T33" fmla="*/ 1073 h 1078"/>
                <a:gd name="T34" fmla="*/ 157 w 1121"/>
                <a:gd name="T35" fmla="*/ 1078 h 1078"/>
                <a:gd name="T36" fmla="*/ 128 w 1121"/>
                <a:gd name="T37" fmla="*/ 1075 h 1078"/>
                <a:gd name="T38" fmla="*/ 100 w 1121"/>
                <a:gd name="T39" fmla="*/ 1067 h 1078"/>
                <a:gd name="T40" fmla="*/ 74 w 1121"/>
                <a:gd name="T41" fmla="*/ 1053 h 1078"/>
                <a:gd name="T42" fmla="*/ 48 w 1121"/>
                <a:gd name="T43" fmla="*/ 1033 h 1078"/>
                <a:gd name="T44" fmla="*/ 27 w 1121"/>
                <a:gd name="T45" fmla="*/ 1009 h 1078"/>
                <a:gd name="T46" fmla="*/ 13 w 1121"/>
                <a:gd name="T47" fmla="*/ 982 h 1078"/>
                <a:gd name="T48" fmla="*/ 3 w 1121"/>
                <a:gd name="T49" fmla="*/ 953 h 1078"/>
                <a:gd name="T50" fmla="*/ 0 w 1121"/>
                <a:gd name="T51" fmla="*/ 921 h 1078"/>
                <a:gd name="T52" fmla="*/ 0 w 1121"/>
                <a:gd name="T53" fmla="*/ 916 h 1078"/>
                <a:gd name="T54" fmla="*/ 5 w 1121"/>
                <a:gd name="T55" fmla="*/ 881 h 1078"/>
                <a:gd name="T56" fmla="*/ 16 w 1121"/>
                <a:gd name="T57" fmla="*/ 847 h 1078"/>
                <a:gd name="T58" fmla="*/ 35 w 1121"/>
                <a:gd name="T59" fmla="*/ 818 h 1078"/>
                <a:gd name="T60" fmla="*/ 61 w 1121"/>
                <a:gd name="T61" fmla="*/ 792 h 1078"/>
                <a:gd name="T62" fmla="*/ 92 w 1121"/>
                <a:gd name="T63" fmla="*/ 775 h 1078"/>
                <a:gd name="T64" fmla="*/ 597 w 1121"/>
                <a:gd name="T65" fmla="*/ 538 h 1078"/>
                <a:gd name="T66" fmla="*/ 92 w 1121"/>
                <a:gd name="T67" fmla="*/ 304 h 1078"/>
                <a:gd name="T68" fmla="*/ 61 w 1121"/>
                <a:gd name="T69" fmla="*/ 285 h 1078"/>
                <a:gd name="T70" fmla="*/ 35 w 1121"/>
                <a:gd name="T71" fmla="*/ 261 h 1078"/>
                <a:gd name="T72" fmla="*/ 16 w 1121"/>
                <a:gd name="T73" fmla="*/ 230 h 1078"/>
                <a:gd name="T74" fmla="*/ 5 w 1121"/>
                <a:gd name="T75" fmla="*/ 198 h 1078"/>
                <a:gd name="T76" fmla="*/ 0 w 1121"/>
                <a:gd name="T77" fmla="*/ 161 h 1078"/>
                <a:gd name="T78" fmla="*/ 0 w 1121"/>
                <a:gd name="T79" fmla="*/ 158 h 1078"/>
                <a:gd name="T80" fmla="*/ 3 w 1121"/>
                <a:gd name="T81" fmla="*/ 126 h 1078"/>
                <a:gd name="T82" fmla="*/ 13 w 1121"/>
                <a:gd name="T83" fmla="*/ 97 h 1078"/>
                <a:gd name="T84" fmla="*/ 27 w 1121"/>
                <a:gd name="T85" fmla="*/ 69 h 1078"/>
                <a:gd name="T86" fmla="*/ 48 w 1121"/>
                <a:gd name="T87" fmla="*/ 45 h 1078"/>
                <a:gd name="T88" fmla="*/ 74 w 1121"/>
                <a:gd name="T89" fmla="*/ 24 h 1078"/>
                <a:gd name="T90" fmla="*/ 100 w 1121"/>
                <a:gd name="T91" fmla="*/ 12 h 1078"/>
                <a:gd name="T92" fmla="*/ 128 w 1121"/>
                <a:gd name="T93" fmla="*/ 4 h 1078"/>
                <a:gd name="T94" fmla="*/ 157 w 1121"/>
                <a:gd name="T95" fmla="*/ 0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1" h="1078">
                  <a:moveTo>
                    <a:pt x="157" y="0"/>
                  </a:moveTo>
                  <a:lnTo>
                    <a:pt x="191" y="5"/>
                  </a:lnTo>
                  <a:lnTo>
                    <a:pt x="223" y="15"/>
                  </a:lnTo>
                  <a:lnTo>
                    <a:pt x="1031" y="391"/>
                  </a:lnTo>
                  <a:lnTo>
                    <a:pt x="1062" y="410"/>
                  </a:lnTo>
                  <a:lnTo>
                    <a:pt x="1086" y="434"/>
                  </a:lnTo>
                  <a:lnTo>
                    <a:pt x="1105" y="465"/>
                  </a:lnTo>
                  <a:lnTo>
                    <a:pt x="1118" y="498"/>
                  </a:lnTo>
                  <a:lnTo>
                    <a:pt x="1121" y="534"/>
                  </a:lnTo>
                  <a:lnTo>
                    <a:pt x="1121" y="545"/>
                  </a:lnTo>
                  <a:lnTo>
                    <a:pt x="1118" y="580"/>
                  </a:lnTo>
                  <a:lnTo>
                    <a:pt x="1105" y="614"/>
                  </a:lnTo>
                  <a:lnTo>
                    <a:pt x="1086" y="643"/>
                  </a:lnTo>
                  <a:lnTo>
                    <a:pt x="1062" y="669"/>
                  </a:lnTo>
                  <a:lnTo>
                    <a:pt x="1031" y="688"/>
                  </a:lnTo>
                  <a:lnTo>
                    <a:pt x="223" y="1064"/>
                  </a:lnTo>
                  <a:lnTo>
                    <a:pt x="191" y="1073"/>
                  </a:lnTo>
                  <a:lnTo>
                    <a:pt x="157" y="1078"/>
                  </a:lnTo>
                  <a:lnTo>
                    <a:pt x="128" y="1075"/>
                  </a:lnTo>
                  <a:lnTo>
                    <a:pt x="100" y="1067"/>
                  </a:lnTo>
                  <a:lnTo>
                    <a:pt x="74" y="1053"/>
                  </a:lnTo>
                  <a:lnTo>
                    <a:pt x="48" y="1033"/>
                  </a:lnTo>
                  <a:lnTo>
                    <a:pt x="27" y="1009"/>
                  </a:lnTo>
                  <a:lnTo>
                    <a:pt x="13" y="982"/>
                  </a:lnTo>
                  <a:lnTo>
                    <a:pt x="3" y="953"/>
                  </a:lnTo>
                  <a:lnTo>
                    <a:pt x="0" y="921"/>
                  </a:lnTo>
                  <a:lnTo>
                    <a:pt x="0" y="916"/>
                  </a:lnTo>
                  <a:lnTo>
                    <a:pt x="5" y="881"/>
                  </a:lnTo>
                  <a:lnTo>
                    <a:pt x="16" y="847"/>
                  </a:lnTo>
                  <a:lnTo>
                    <a:pt x="35" y="818"/>
                  </a:lnTo>
                  <a:lnTo>
                    <a:pt x="61" y="792"/>
                  </a:lnTo>
                  <a:lnTo>
                    <a:pt x="92" y="775"/>
                  </a:lnTo>
                  <a:lnTo>
                    <a:pt x="597" y="538"/>
                  </a:lnTo>
                  <a:lnTo>
                    <a:pt x="92" y="304"/>
                  </a:lnTo>
                  <a:lnTo>
                    <a:pt x="61" y="285"/>
                  </a:lnTo>
                  <a:lnTo>
                    <a:pt x="35" y="261"/>
                  </a:lnTo>
                  <a:lnTo>
                    <a:pt x="16" y="230"/>
                  </a:lnTo>
                  <a:lnTo>
                    <a:pt x="5" y="198"/>
                  </a:lnTo>
                  <a:lnTo>
                    <a:pt x="0" y="161"/>
                  </a:lnTo>
                  <a:lnTo>
                    <a:pt x="0" y="158"/>
                  </a:lnTo>
                  <a:lnTo>
                    <a:pt x="3" y="126"/>
                  </a:lnTo>
                  <a:lnTo>
                    <a:pt x="13" y="97"/>
                  </a:lnTo>
                  <a:lnTo>
                    <a:pt x="27" y="69"/>
                  </a:lnTo>
                  <a:lnTo>
                    <a:pt x="48" y="45"/>
                  </a:lnTo>
                  <a:lnTo>
                    <a:pt x="74" y="24"/>
                  </a:lnTo>
                  <a:lnTo>
                    <a:pt x="100" y="12"/>
                  </a:lnTo>
                  <a:lnTo>
                    <a:pt x="128" y="4"/>
                  </a:lnTo>
                  <a:lnTo>
                    <a:pt x="157" y="0"/>
                  </a:lnTo>
                  <a:close/>
                </a:path>
              </a:pathLst>
            </a:custGeom>
            <a:grpFill/>
            <a:ln w="0">
              <a:noFill/>
              <a:prstDash val="solid"/>
              <a:round/>
            </a:ln>
          </p:spPr>
          <p:txBody>
            <a:bodyPr/>
            <a:lstStyle/>
            <a:p>
              <a:pPr eaLnBrk="1" fontAlgn="auto" hangingPunct="1">
                <a:spcBef>
                  <a:spcPts val="0"/>
                </a:spcBef>
                <a:spcAft>
                  <a:spcPts val="0"/>
                </a:spcAft>
                <a:defRPr/>
              </a:pPr>
              <a:endParaRPr lang="en-US">
                <a:latin typeface="+mn-lt"/>
              </a:endParaRPr>
            </a:p>
          </p:txBody>
        </p:sp>
      </p:grpSp>
      <p:sp>
        <p:nvSpPr>
          <p:cNvPr id="74" name="Freeform 1028"/>
          <p:cNvSpPr>
            <a:spLocks noEditPoints="1"/>
          </p:cNvSpPr>
          <p:nvPr/>
        </p:nvSpPr>
        <p:spPr bwMode="auto">
          <a:xfrm>
            <a:off x="8039770" y="2940736"/>
            <a:ext cx="692742" cy="579176"/>
          </a:xfrm>
          <a:custGeom>
            <a:avLst/>
            <a:gdLst>
              <a:gd name="T0" fmla="*/ 41857408 w 3604"/>
              <a:gd name="T1" fmla="*/ 30424038 h 3007"/>
              <a:gd name="T2" fmla="*/ 47245544 w 3604"/>
              <a:gd name="T3" fmla="*/ 34829852 h 3007"/>
              <a:gd name="T4" fmla="*/ 49342841 w 3604"/>
              <a:gd name="T5" fmla="*/ 41647172 h 3007"/>
              <a:gd name="T6" fmla="*/ 48004876 w 3604"/>
              <a:gd name="T7" fmla="*/ 52090702 h 3007"/>
              <a:gd name="T8" fmla="*/ 44189813 w 3604"/>
              <a:gd name="T9" fmla="*/ 53341755 h 3007"/>
              <a:gd name="T10" fmla="*/ 37138321 w 3604"/>
              <a:gd name="T11" fmla="*/ 54429646 h 3007"/>
              <a:gd name="T12" fmla="*/ 28133956 w 3604"/>
              <a:gd name="T13" fmla="*/ 54157572 h 3007"/>
              <a:gd name="T14" fmla="*/ 17484238 w 3604"/>
              <a:gd name="T15" fmla="*/ 51854977 h 3007"/>
              <a:gd name="T16" fmla="*/ 17321544 w 3604"/>
              <a:gd name="T17" fmla="*/ 38020961 h 3007"/>
              <a:gd name="T18" fmla="*/ 21227022 w 3604"/>
              <a:gd name="T19" fmla="*/ 32237144 h 3007"/>
              <a:gd name="T20" fmla="*/ 27754290 w 3604"/>
              <a:gd name="T21" fmla="*/ 29535525 h 3007"/>
              <a:gd name="T22" fmla="*/ 56557162 w 3604"/>
              <a:gd name="T23" fmla="*/ 20198059 h 3007"/>
              <a:gd name="T24" fmla="*/ 62361238 w 3604"/>
              <a:gd name="T25" fmla="*/ 24078169 h 3007"/>
              <a:gd name="T26" fmla="*/ 65091446 w 3604"/>
              <a:gd name="T27" fmla="*/ 30569027 h 3007"/>
              <a:gd name="T28" fmla="*/ 64151148 w 3604"/>
              <a:gd name="T29" fmla="*/ 42154836 h 3007"/>
              <a:gd name="T30" fmla="*/ 60896583 w 3604"/>
              <a:gd name="T31" fmla="*/ 43297114 h 3007"/>
              <a:gd name="T32" fmla="*/ 54459865 w 3604"/>
              <a:gd name="T33" fmla="*/ 44493779 h 3007"/>
              <a:gd name="T34" fmla="*/ 51132886 w 3604"/>
              <a:gd name="T35" fmla="*/ 37875837 h 3007"/>
              <a:gd name="T36" fmla="*/ 47480518 w 3604"/>
              <a:gd name="T37" fmla="*/ 31566316 h 3007"/>
              <a:gd name="T38" fmla="*/ 41242634 w 3604"/>
              <a:gd name="T39" fmla="*/ 27813156 h 3007"/>
              <a:gd name="T40" fmla="*/ 44587615 w 3604"/>
              <a:gd name="T41" fmla="*/ 21992990 h 3007"/>
              <a:gd name="T42" fmla="*/ 21335575 w 3604"/>
              <a:gd name="T43" fmla="*/ 20868887 h 3007"/>
              <a:gd name="T44" fmla="*/ 24101922 w 3604"/>
              <a:gd name="T45" fmla="*/ 26997204 h 3007"/>
              <a:gd name="T46" fmla="*/ 19527393 w 3604"/>
              <a:gd name="T47" fmla="*/ 30732191 h 3007"/>
              <a:gd name="T48" fmla="*/ 15368804 w 3604"/>
              <a:gd name="T49" fmla="*/ 36679171 h 3007"/>
              <a:gd name="T50" fmla="*/ 12945983 w 3604"/>
              <a:gd name="T51" fmla="*/ 44511819 h 3007"/>
              <a:gd name="T52" fmla="*/ 2621789 w 3604"/>
              <a:gd name="T53" fmla="*/ 42608112 h 3007"/>
              <a:gd name="T54" fmla="*/ 235108 w 3604"/>
              <a:gd name="T55" fmla="*/ 29372362 h 3007"/>
              <a:gd name="T56" fmla="*/ 3580089 w 3604"/>
              <a:gd name="T57" fmla="*/ 23226004 h 3007"/>
              <a:gd name="T58" fmla="*/ 9763697 w 3604"/>
              <a:gd name="T59" fmla="*/ 19889772 h 3007"/>
              <a:gd name="T60" fmla="*/ 36071469 w 3604"/>
              <a:gd name="T61" fmla="*/ 10298407 h 3007"/>
              <a:gd name="T62" fmla="*/ 40754416 w 3604"/>
              <a:gd name="T63" fmla="*/ 13707066 h 3007"/>
              <a:gd name="T64" fmla="*/ 42616739 w 3604"/>
              <a:gd name="T65" fmla="*/ 19309680 h 3007"/>
              <a:gd name="T66" fmla="*/ 40754416 w 3604"/>
              <a:gd name="T67" fmla="*/ 24912160 h 3007"/>
              <a:gd name="T68" fmla="*/ 36071469 w 3604"/>
              <a:gd name="T69" fmla="*/ 28338859 h 3007"/>
              <a:gd name="T70" fmla="*/ 30032419 w 3604"/>
              <a:gd name="T71" fmla="*/ 28338859 h 3007"/>
              <a:gd name="T72" fmla="*/ 25349472 w 3604"/>
              <a:gd name="T73" fmla="*/ 24930334 h 3007"/>
              <a:gd name="T74" fmla="*/ 23505285 w 3604"/>
              <a:gd name="T75" fmla="*/ 19309680 h 3007"/>
              <a:gd name="T76" fmla="*/ 25349472 w 3604"/>
              <a:gd name="T77" fmla="*/ 13707066 h 3007"/>
              <a:gd name="T78" fmla="*/ 30032419 w 3604"/>
              <a:gd name="T79" fmla="*/ 10298407 h 3007"/>
              <a:gd name="T80" fmla="*/ 50915915 w 3604"/>
              <a:gd name="T81" fmla="*/ 217551 h 3007"/>
              <a:gd name="T82" fmla="*/ 55960525 w 3604"/>
              <a:gd name="T83" fmla="*/ 3136721 h 3007"/>
              <a:gd name="T84" fmla="*/ 58365343 w 3604"/>
              <a:gd name="T85" fmla="*/ 8467262 h 3007"/>
              <a:gd name="T86" fmla="*/ 57117659 w 3604"/>
              <a:gd name="T87" fmla="*/ 14305466 h 3007"/>
              <a:gd name="T88" fmla="*/ 52814378 w 3604"/>
              <a:gd name="T89" fmla="*/ 18167403 h 3007"/>
              <a:gd name="T90" fmla="*/ 46775463 w 3604"/>
              <a:gd name="T91" fmla="*/ 18765668 h 3007"/>
              <a:gd name="T92" fmla="*/ 43593176 w 3604"/>
              <a:gd name="T93" fmla="*/ 13960966 h 3007"/>
              <a:gd name="T94" fmla="*/ 39326034 w 3604"/>
              <a:gd name="T95" fmla="*/ 9355640 h 3007"/>
              <a:gd name="T96" fmla="*/ 41459605 w 3604"/>
              <a:gd name="T97" fmla="*/ 3481222 h 3007"/>
              <a:gd name="T98" fmla="*/ 46685047 w 3604"/>
              <a:gd name="T99" fmla="*/ 235725 h 3007"/>
              <a:gd name="T100" fmla="*/ 19328559 w 3604"/>
              <a:gd name="T101" fmla="*/ 489490 h 3007"/>
              <a:gd name="T102" fmla="*/ 24011506 w 3604"/>
              <a:gd name="T103" fmla="*/ 3880110 h 3007"/>
              <a:gd name="T104" fmla="*/ 25837690 w 3604"/>
              <a:gd name="T105" fmla="*/ 9500764 h 3007"/>
              <a:gd name="T106" fmla="*/ 22908514 w 3604"/>
              <a:gd name="T107" fmla="*/ 13326352 h 3007"/>
              <a:gd name="T108" fmla="*/ 19816778 w 3604"/>
              <a:gd name="T109" fmla="*/ 18330566 h 3007"/>
              <a:gd name="T110" fmla="*/ 14229673 w 3604"/>
              <a:gd name="T111" fmla="*/ 18783842 h 3007"/>
              <a:gd name="T112" fmla="*/ 9185062 w 3604"/>
              <a:gd name="T113" fmla="*/ 15882847 h 3007"/>
              <a:gd name="T114" fmla="*/ 6780379 w 3604"/>
              <a:gd name="T115" fmla="*/ 10534132 h 3007"/>
              <a:gd name="T116" fmla="*/ 8046065 w 3604"/>
              <a:gd name="T117" fmla="*/ 4695927 h 3007"/>
              <a:gd name="T118" fmla="*/ 12349347 w 3604"/>
              <a:gd name="T119" fmla="*/ 833991 h 30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604" h="3007">
                <a:moveTo>
                  <a:pt x="1604" y="1624"/>
                </a:moveTo>
                <a:lnTo>
                  <a:pt x="2053" y="1624"/>
                </a:lnTo>
                <a:lnTo>
                  <a:pt x="2122" y="1629"/>
                </a:lnTo>
                <a:lnTo>
                  <a:pt x="2189" y="1639"/>
                </a:lnTo>
                <a:lnTo>
                  <a:pt x="2253" y="1655"/>
                </a:lnTo>
                <a:lnTo>
                  <a:pt x="2315" y="1678"/>
                </a:lnTo>
                <a:lnTo>
                  <a:pt x="2375" y="1706"/>
                </a:lnTo>
                <a:lnTo>
                  <a:pt x="2430" y="1740"/>
                </a:lnTo>
                <a:lnTo>
                  <a:pt x="2483" y="1778"/>
                </a:lnTo>
                <a:lnTo>
                  <a:pt x="2531" y="1822"/>
                </a:lnTo>
                <a:lnTo>
                  <a:pt x="2574" y="1869"/>
                </a:lnTo>
                <a:lnTo>
                  <a:pt x="2613" y="1921"/>
                </a:lnTo>
                <a:lnTo>
                  <a:pt x="2647" y="1977"/>
                </a:lnTo>
                <a:lnTo>
                  <a:pt x="2676" y="2035"/>
                </a:lnTo>
                <a:lnTo>
                  <a:pt x="2698" y="2097"/>
                </a:lnTo>
                <a:lnTo>
                  <a:pt x="2715" y="2161"/>
                </a:lnTo>
                <a:lnTo>
                  <a:pt x="2726" y="2227"/>
                </a:lnTo>
                <a:lnTo>
                  <a:pt x="2729" y="2297"/>
                </a:lnTo>
                <a:lnTo>
                  <a:pt x="2729" y="2840"/>
                </a:lnTo>
                <a:lnTo>
                  <a:pt x="2725" y="2840"/>
                </a:lnTo>
                <a:lnTo>
                  <a:pt x="2691" y="2858"/>
                </a:lnTo>
                <a:lnTo>
                  <a:pt x="2684" y="2861"/>
                </a:lnTo>
                <a:lnTo>
                  <a:pt x="2673" y="2866"/>
                </a:lnTo>
                <a:lnTo>
                  <a:pt x="2655" y="2873"/>
                </a:lnTo>
                <a:lnTo>
                  <a:pt x="2633" y="2883"/>
                </a:lnTo>
                <a:lnTo>
                  <a:pt x="2605" y="2893"/>
                </a:lnTo>
                <a:lnTo>
                  <a:pt x="2573" y="2905"/>
                </a:lnTo>
                <a:lnTo>
                  <a:pt x="2535" y="2917"/>
                </a:lnTo>
                <a:lnTo>
                  <a:pt x="2491" y="2929"/>
                </a:lnTo>
                <a:lnTo>
                  <a:pt x="2444" y="2942"/>
                </a:lnTo>
                <a:lnTo>
                  <a:pt x="2391" y="2955"/>
                </a:lnTo>
                <a:lnTo>
                  <a:pt x="2332" y="2966"/>
                </a:lnTo>
                <a:lnTo>
                  <a:pt x="2270" y="2977"/>
                </a:lnTo>
                <a:lnTo>
                  <a:pt x="2202" y="2987"/>
                </a:lnTo>
                <a:lnTo>
                  <a:pt x="2130" y="2996"/>
                </a:lnTo>
                <a:lnTo>
                  <a:pt x="2054" y="3002"/>
                </a:lnTo>
                <a:lnTo>
                  <a:pt x="1972" y="3006"/>
                </a:lnTo>
                <a:lnTo>
                  <a:pt x="1887" y="3007"/>
                </a:lnTo>
                <a:lnTo>
                  <a:pt x="1808" y="3006"/>
                </a:lnTo>
                <a:lnTo>
                  <a:pt x="1727" y="3003"/>
                </a:lnTo>
                <a:lnTo>
                  <a:pt x="1643" y="2996"/>
                </a:lnTo>
                <a:lnTo>
                  <a:pt x="1556" y="2987"/>
                </a:lnTo>
                <a:lnTo>
                  <a:pt x="1465" y="2975"/>
                </a:lnTo>
                <a:lnTo>
                  <a:pt x="1371" y="2960"/>
                </a:lnTo>
                <a:lnTo>
                  <a:pt x="1274" y="2941"/>
                </a:lnTo>
                <a:lnTo>
                  <a:pt x="1175" y="2918"/>
                </a:lnTo>
                <a:lnTo>
                  <a:pt x="1072" y="2892"/>
                </a:lnTo>
                <a:lnTo>
                  <a:pt x="967" y="2860"/>
                </a:lnTo>
                <a:lnTo>
                  <a:pt x="929" y="2849"/>
                </a:lnTo>
                <a:lnTo>
                  <a:pt x="927" y="2840"/>
                </a:lnTo>
                <a:lnTo>
                  <a:pt x="927" y="2297"/>
                </a:lnTo>
                <a:lnTo>
                  <a:pt x="931" y="2227"/>
                </a:lnTo>
                <a:lnTo>
                  <a:pt x="941" y="2161"/>
                </a:lnTo>
                <a:lnTo>
                  <a:pt x="958" y="2097"/>
                </a:lnTo>
                <a:lnTo>
                  <a:pt x="981" y="2035"/>
                </a:lnTo>
                <a:lnTo>
                  <a:pt x="1009" y="1977"/>
                </a:lnTo>
                <a:lnTo>
                  <a:pt x="1043" y="1921"/>
                </a:lnTo>
                <a:lnTo>
                  <a:pt x="1082" y="1869"/>
                </a:lnTo>
                <a:lnTo>
                  <a:pt x="1126" y="1822"/>
                </a:lnTo>
                <a:lnTo>
                  <a:pt x="1174" y="1778"/>
                </a:lnTo>
                <a:lnTo>
                  <a:pt x="1226" y="1740"/>
                </a:lnTo>
                <a:lnTo>
                  <a:pt x="1282" y="1706"/>
                </a:lnTo>
                <a:lnTo>
                  <a:pt x="1341" y="1678"/>
                </a:lnTo>
                <a:lnTo>
                  <a:pt x="1403" y="1655"/>
                </a:lnTo>
                <a:lnTo>
                  <a:pt x="1468" y="1639"/>
                </a:lnTo>
                <a:lnTo>
                  <a:pt x="1535" y="1629"/>
                </a:lnTo>
                <a:lnTo>
                  <a:pt x="1604" y="1624"/>
                </a:lnTo>
                <a:close/>
                <a:moveTo>
                  <a:pt x="2483" y="1084"/>
                </a:moveTo>
                <a:lnTo>
                  <a:pt x="2927" y="1084"/>
                </a:lnTo>
                <a:lnTo>
                  <a:pt x="2996" y="1087"/>
                </a:lnTo>
                <a:lnTo>
                  <a:pt x="3063" y="1097"/>
                </a:lnTo>
                <a:lnTo>
                  <a:pt x="3128" y="1114"/>
                </a:lnTo>
                <a:lnTo>
                  <a:pt x="3190" y="1137"/>
                </a:lnTo>
                <a:lnTo>
                  <a:pt x="3249" y="1165"/>
                </a:lnTo>
                <a:lnTo>
                  <a:pt x="3305" y="1198"/>
                </a:lnTo>
                <a:lnTo>
                  <a:pt x="3357" y="1237"/>
                </a:lnTo>
                <a:lnTo>
                  <a:pt x="3405" y="1281"/>
                </a:lnTo>
                <a:lnTo>
                  <a:pt x="3449" y="1328"/>
                </a:lnTo>
                <a:lnTo>
                  <a:pt x="3488" y="1380"/>
                </a:lnTo>
                <a:lnTo>
                  <a:pt x="3522" y="1436"/>
                </a:lnTo>
                <a:lnTo>
                  <a:pt x="3550" y="1494"/>
                </a:lnTo>
                <a:lnTo>
                  <a:pt x="3573" y="1555"/>
                </a:lnTo>
                <a:lnTo>
                  <a:pt x="3590" y="1620"/>
                </a:lnTo>
                <a:lnTo>
                  <a:pt x="3600" y="1686"/>
                </a:lnTo>
                <a:lnTo>
                  <a:pt x="3604" y="1755"/>
                </a:lnTo>
                <a:lnTo>
                  <a:pt x="3604" y="2299"/>
                </a:lnTo>
                <a:lnTo>
                  <a:pt x="3600" y="2299"/>
                </a:lnTo>
                <a:lnTo>
                  <a:pt x="3564" y="2316"/>
                </a:lnTo>
                <a:lnTo>
                  <a:pt x="3559" y="2320"/>
                </a:lnTo>
                <a:lnTo>
                  <a:pt x="3548" y="2325"/>
                </a:lnTo>
                <a:lnTo>
                  <a:pt x="3531" y="2332"/>
                </a:lnTo>
                <a:lnTo>
                  <a:pt x="3509" y="2342"/>
                </a:lnTo>
                <a:lnTo>
                  <a:pt x="3481" y="2351"/>
                </a:lnTo>
                <a:lnTo>
                  <a:pt x="3449" y="2363"/>
                </a:lnTo>
                <a:lnTo>
                  <a:pt x="3412" y="2376"/>
                </a:lnTo>
                <a:lnTo>
                  <a:pt x="3368" y="2388"/>
                </a:lnTo>
                <a:lnTo>
                  <a:pt x="3321" y="2401"/>
                </a:lnTo>
                <a:lnTo>
                  <a:pt x="3269" y="2413"/>
                </a:lnTo>
                <a:lnTo>
                  <a:pt x="3211" y="2425"/>
                </a:lnTo>
                <a:lnTo>
                  <a:pt x="3149" y="2436"/>
                </a:lnTo>
                <a:lnTo>
                  <a:pt x="3083" y="2446"/>
                </a:lnTo>
                <a:lnTo>
                  <a:pt x="3012" y="2454"/>
                </a:lnTo>
                <a:lnTo>
                  <a:pt x="2935" y="2460"/>
                </a:lnTo>
                <a:lnTo>
                  <a:pt x="2856" y="2465"/>
                </a:lnTo>
                <a:lnTo>
                  <a:pt x="2856" y="2297"/>
                </a:lnTo>
                <a:lnTo>
                  <a:pt x="2852" y="2226"/>
                </a:lnTo>
                <a:lnTo>
                  <a:pt x="2842" y="2156"/>
                </a:lnTo>
                <a:lnTo>
                  <a:pt x="2828" y="2089"/>
                </a:lnTo>
                <a:lnTo>
                  <a:pt x="2807" y="2023"/>
                </a:lnTo>
                <a:lnTo>
                  <a:pt x="2780" y="1960"/>
                </a:lnTo>
                <a:lnTo>
                  <a:pt x="2748" y="1901"/>
                </a:lnTo>
                <a:lnTo>
                  <a:pt x="2713" y="1844"/>
                </a:lnTo>
                <a:lnTo>
                  <a:pt x="2672" y="1790"/>
                </a:lnTo>
                <a:lnTo>
                  <a:pt x="2626" y="1741"/>
                </a:lnTo>
                <a:lnTo>
                  <a:pt x="2578" y="1695"/>
                </a:lnTo>
                <a:lnTo>
                  <a:pt x="2525" y="1653"/>
                </a:lnTo>
                <a:lnTo>
                  <a:pt x="2468" y="1616"/>
                </a:lnTo>
                <a:lnTo>
                  <a:pt x="2408" y="1584"/>
                </a:lnTo>
                <a:lnTo>
                  <a:pt x="2346" y="1556"/>
                </a:lnTo>
                <a:lnTo>
                  <a:pt x="2281" y="1534"/>
                </a:lnTo>
                <a:lnTo>
                  <a:pt x="2324" y="1489"/>
                </a:lnTo>
                <a:lnTo>
                  <a:pt x="2363" y="1440"/>
                </a:lnTo>
                <a:lnTo>
                  <a:pt x="2396" y="1387"/>
                </a:lnTo>
                <a:lnTo>
                  <a:pt x="2425" y="1332"/>
                </a:lnTo>
                <a:lnTo>
                  <a:pt x="2448" y="1274"/>
                </a:lnTo>
                <a:lnTo>
                  <a:pt x="2466" y="1213"/>
                </a:lnTo>
                <a:lnTo>
                  <a:pt x="2477" y="1149"/>
                </a:lnTo>
                <a:lnTo>
                  <a:pt x="2483" y="1084"/>
                </a:lnTo>
                <a:close/>
                <a:moveTo>
                  <a:pt x="677" y="1084"/>
                </a:moveTo>
                <a:lnTo>
                  <a:pt x="1125" y="1084"/>
                </a:lnTo>
                <a:lnTo>
                  <a:pt x="1175" y="1086"/>
                </a:lnTo>
                <a:lnTo>
                  <a:pt x="1180" y="1151"/>
                </a:lnTo>
                <a:lnTo>
                  <a:pt x="1191" y="1214"/>
                </a:lnTo>
                <a:lnTo>
                  <a:pt x="1209" y="1275"/>
                </a:lnTo>
                <a:lnTo>
                  <a:pt x="1232" y="1333"/>
                </a:lnTo>
                <a:lnTo>
                  <a:pt x="1261" y="1388"/>
                </a:lnTo>
                <a:lnTo>
                  <a:pt x="1294" y="1441"/>
                </a:lnTo>
                <a:lnTo>
                  <a:pt x="1333" y="1489"/>
                </a:lnTo>
                <a:lnTo>
                  <a:pt x="1375" y="1534"/>
                </a:lnTo>
                <a:lnTo>
                  <a:pt x="1311" y="1556"/>
                </a:lnTo>
                <a:lnTo>
                  <a:pt x="1248" y="1584"/>
                </a:lnTo>
                <a:lnTo>
                  <a:pt x="1188" y="1616"/>
                </a:lnTo>
                <a:lnTo>
                  <a:pt x="1133" y="1653"/>
                </a:lnTo>
                <a:lnTo>
                  <a:pt x="1080" y="1695"/>
                </a:lnTo>
                <a:lnTo>
                  <a:pt x="1030" y="1741"/>
                </a:lnTo>
                <a:lnTo>
                  <a:pt x="985" y="1790"/>
                </a:lnTo>
                <a:lnTo>
                  <a:pt x="945" y="1844"/>
                </a:lnTo>
                <a:lnTo>
                  <a:pt x="908" y="1901"/>
                </a:lnTo>
                <a:lnTo>
                  <a:pt x="877" y="1960"/>
                </a:lnTo>
                <a:lnTo>
                  <a:pt x="850" y="2023"/>
                </a:lnTo>
                <a:lnTo>
                  <a:pt x="829" y="2089"/>
                </a:lnTo>
                <a:lnTo>
                  <a:pt x="814" y="2156"/>
                </a:lnTo>
                <a:lnTo>
                  <a:pt x="805" y="2226"/>
                </a:lnTo>
                <a:lnTo>
                  <a:pt x="802" y="2297"/>
                </a:lnTo>
                <a:lnTo>
                  <a:pt x="802" y="2461"/>
                </a:lnTo>
                <a:lnTo>
                  <a:pt x="716" y="2455"/>
                </a:lnTo>
                <a:lnTo>
                  <a:pt x="629" y="2446"/>
                </a:lnTo>
                <a:lnTo>
                  <a:pt x="538" y="2434"/>
                </a:lnTo>
                <a:lnTo>
                  <a:pt x="444" y="2418"/>
                </a:lnTo>
                <a:lnTo>
                  <a:pt x="348" y="2400"/>
                </a:lnTo>
                <a:lnTo>
                  <a:pt x="248" y="2377"/>
                </a:lnTo>
                <a:lnTo>
                  <a:pt x="145" y="2350"/>
                </a:lnTo>
                <a:lnTo>
                  <a:pt x="39" y="2320"/>
                </a:lnTo>
                <a:lnTo>
                  <a:pt x="1" y="2307"/>
                </a:lnTo>
                <a:lnTo>
                  <a:pt x="0" y="2299"/>
                </a:lnTo>
                <a:lnTo>
                  <a:pt x="0" y="1755"/>
                </a:lnTo>
                <a:lnTo>
                  <a:pt x="3" y="1686"/>
                </a:lnTo>
                <a:lnTo>
                  <a:pt x="13" y="1620"/>
                </a:lnTo>
                <a:lnTo>
                  <a:pt x="31" y="1555"/>
                </a:lnTo>
                <a:lnTo>
                  <a:pt x="53" y="1494"/>
                </a:lnTo>
                <a:lnTo>
                  <a:pt x="82" y="1436"/>
                </a:lnTo>
                <a:lnTo>
                  <a:pt x="115" y="1380"/>
                </a:lnTo>
                <a:lnTo>
                  <a:pt x="155" y="1328"/>
                </a:lnTo>
                <a:lnTo>
                  <a:pt x="198" y="1281"/>
                </a:lnTo>
                <a:lnTo>
                  <a:pt x="247" y="1237"/>
                </a:lnTo>
                <a:lnTo>
                  <a:pt x="299" y="1198"/>
                </a:lnTo>
                <a:lnTo>
                  <a:pt x="354" y="1165"/>
                </a:lnTo>
                <a:lnTo>
                  <a:pt x="413" y="1137"/>
                </a:lnTo>
                <a:lnTo>
                  <a:pt x="476" y="1114"/>
                </a:lnTo>
                <a:lnTo>
                  <a:pt x="540" y="1097"/>
                </a:lnTo>
                <a:lnTo>
                  <a:pt x="608" y="1087"/>
                </a:lnTo>
                <a:lnTo>
                  <a:pt x="677" y="1084"/>
                </a:lnTo>
                <a:close/>
                <a:moveTo>
                  <a:pt x="1828" y="541"/>
                </a:moveTo>
                <a:lnTo>
                  <a:pt x="1886" y="544"/>
                </a:lnTo>
                <a:lnTo>
                  <a:pt x="1942" y="553"/>
                </a:lnTo>
                <a:lnTo>
                  <a:pt x="1995" y="568"/>
                </a:lnTo>
                <a:lnTo>
                  <a:pt x="2046" y="588"/>
                </a:lnTo>
                <a:lnTo>
                  <a:pt x="2095" y="613"/>
                </a:lnTo>
                <a:lnTo>
                  <a:pt x="2140" y="642"/>
                </a:lnTo>
                <a:lnTo>
                  <a:pt x="2182" y="676"/>
                </a:lnTo>
                <a:lnTo>
                  <a:pt x="2221" y="714"/>
                </a:lnTo>
                <a:lnTo>
                  <a:pt x="2254" y="756"/>
                </a:lnTo>
                <a:lnTo>
                  <a:pt x="2284" y="801"/>
                </a:lnTo>
                <a:lnTo>
                  <a:pt x="2310" y="848"/>
                </a:lnTo>
                <a:lnTo>
                  <a:pt x="2330" y="900"/>
                </a:lnTo>
                <a:lnTo>
                  <a:pt x="2345" y="952"/>
                </a:lnTo>
                <a:lnTo>
                  <a:pt x="2354" y="1008"/>
                </a:lnTo>
                <a:lnTo>
                  <a:pt x="2357" y="1065"/>
                </a:lnTo>
                <a:lnTo>
                  <a:pt x="2354" y="1123"/>
                </a:lnTo>
                <a:lnTo>
                  <a:pt x="2345" y="1177"/>
                </a:lnTo>
                <a:lnTo>
                  <a:pt x="2330" y="1230"/>
                </a:lnTo>
                <a:lnTo>
                  <a:pt x="2310" y="1282"/>
                </a:lnTo>
                <a:lnTo>
                  <a:pt x="2284" y="1330"/>
                </a:lnTo>
                <a:lnTo>
                  <a:pt x="2254" y="1374"/>
                </a:lnTo>
                <a:lnTo>
                  <a:pt x="2221" y="1416"/>
                </a:lnTo>
                <a:lnTo>
                  <a:pt x="2182" y="1454"/>
                </a:lnTo>
                <a:lnTo>
                  <a:pt x="2140" y="1488"/>
                </a:lnTo>
                <a:lnTo>
                  <a:pt x="2095" y="1518"/>
                </a:lnTo>
                <a:lnTo>
                  <a:pt x="2046" y="1542"/>
                </a:lnTo>
                <a:lnTo>
                  <a:pt x="1995" y="1563"/>
                </a:lnTo>
                <a:lnTo>
                  <a:pt x="1942" y="1577"/>
                </a:lnTo>
                <a:lnTo>
                  <a:pt x="1886" y="1586"/>
                </a:lnTo>
                <a:lnTo>
                  <a:pt x="1828" y="1589"/>
                </a:lnTo>
                <a:lnTo>
                  <a:pt x="1771" y="1586"/>
                </a:lnTo>
                <a:lnTo>
                  <a:pt x="1715" y="1577"/>
                </a:lnTo>
                <a:lnTo>
                  <a:pt x="1661" y="1563"/>
                </a:lnTo>
                <a:lnTo>
                  <a:pt x="1610" y="1542"/>
                </a:lnTo>
                <a:lnTo>
                  <a:pt x="1561" y="1518"/>
                </a:lnTo>
                <a:lnTo>
                  <a:pt x="1516" y="1488"/>
                </a:lnTo>
                <a:lnTo>
                  <a:pt x="1474" y="1454"/>
                </a:lnTo>
                <a:lnTo>
                  <a:pt x="1436" y="1416"/>
                </a:lnTo>
                <a:lnTo>
                  <a:pt x="1402" y="1375"/>
                </a:lnTo>
                <a:lnTo>
                  <a:pt x="1372" y="1330"/>
                </a:lnTo>
                <a:lnTo>
                  <a:pt x="1346" y="1282"/>
                </a:lnTo>
                <a:lnTo>
                  <a:pt x="1327" y="1231"/>
                </a:lnTo>
                <a:lnTo>
                  <a:pt x="1312" y="1177"/>
                </a:lnTo>
                <a:lnTo>
                  <a:pt x="1303" y="1123"/>
                </a:lnTo>
                <a:lnTo>
                  <a:pt x="1300" y="1065"/>
                </a:lnTo>
                <a:lnTo>
                  <a:pt x="1303" y="1008"/>
                </a:lnTo>
                <a:lnTo>
                  <a:pt x="1312" y="952"/>
                </a:lnTo>
                <a:lnTo>
                  <a:pt x="1327" y="900"/>
                </a:lnTo>
                <a:lnTo>
                  <a:pt x="1346" y="849"/>
                </a:lnTo>
                <a:lnTo>
                  <a:pt x="1372" y="801"/>
                </a:lnTo>
                <a:lnTo>
                  <a:pt x="1402" y="756"/>
                </a:lnTo>
                <a:lnTo>
                  <a:pt x="1436" y="714"/>
                </a:lnTo>
                <a:lnTo>
                  <a:pt x="1474" y="676"/>
                </a:lnTo>
                <a:lnTo>
                  <a:pt x="1516" y="642"/>
                </a:lnTo>
                <a:lnTo>
                  <a:pt x="1561" y="613"/>
                </a:lnTo>
                <a:lnTo>
                  <a:pt x="1610" y="588"/>
                </a:lnTo>
                <a:lnTo>
                  <a:pt x="1661" y="568"/>
                </a:lnTo>
                <a:lnTo>
                  <a:pt x="1715" y="553"/>
                </a:lnTo>
                <a:lnTo>
                  <a:pt x="1771" y="544"/>
                </a:lnTo>
                <a:lnTo>
                  <a:pt x="1828" y="541"/>
                </a:lnTo>
                <a:close/>
                <a:moveTo>
                  <a:pt x="2703" y="0"/>
                </a:moveTo>
                <a:lnTo>
                  <a:pt x="2760" y="2"/>
                </a:lnTo>
                <a:lnTo>
                  <a:pt x="2816" y="12"/>
                </a:lnTo>
                <a:lnTo>
                  <a:pt x="2870" y="27"/>
                </a:lnTo>
                <a:lnTo>
                  <a:pt x="2921" y="46"/>
                </a:lnTo>
                <a:lnTo>
                  <a:pt x="2970" y="72"/>
                </a:lnTo>
                <a:lnTo>
                  <a:pt x="3015" y="101"/>
                </a:lnTo>
                <a:lnTo>
                  <a:pt x="3057" y="135"/>
                </a:lnTo>
                <a:lnTo>
                  <a:pt x="3095" y="173"/>
                </a:lnTo>
                <a:lnTo>
                  <a:pt x="3129" y="214"/>
                </a:lnTo>
                <a:lnTo>
                  <a:pt x="3159" y="259"/>
                </a:lnTo>
                <a:lnTo>
                  <a:pt x="3185" y="308"/>
                </a:lnTo>
                <a:lnTo>
                  <a:pt x="3204" y="358"/>
                </a:lnTo>
                <a:lnTo>
                  <a:pt x="3219" y="411"/>
                </a:lnTo>
                <a:lnTo>
                  <a:pt x="3228" y="467"/>
                </a:lnTo>
                <a:lnTo>
                  <a:pt x="3231" y="524"/>
                </a:lnTo>
                <a:lnTo>
                  <a:pt x="3228" y="581"/>
                </a:lnTo>
                <a:lnTo>
                  <a:pt x="3219" y="636"/>
                </a:lnTo>
                <a:lnTo>
                  <a:pt x="3204" y="690"/>
                </a:lnTo>
                <a:lnTo>
                  <a:pt x="3185" y="740"/>
                </a:lnTo>
                <a:lnTo>
                  <a:pt x="3159" y="789"/>
                </a:lnTo>
                <a:lnTo>
                  <a:pt x="3129" y="834"/>
                </a:lnTo>
                <a:lnTo>
                  <a:pt x="3095" y="876"/>
                </a:lnTo>
                <a:lnTo>
                  <a:pt x="3057" y="913"/>
                </a:lnTo>
                <a:lnTo>
                  <a:pt x="3015" y="947"/>
                </a:lnTo>
                <a:lnTo>
                  <a:pt x="2970" y="977"/>
                </a:lnTo>
                <a:lnTo>
                  <a:pt x="2921" y="1002"/>
                </a:lnTo>
                <a:lnTo>
                  <a:pt x="2870" y="1022"/>
                </a:lnTo>
                <a:lnTo>
                  <a:pt x="2816" y="1036"/>
                </a:lnTo>
                <a:lnTo>
                  <a:pt x="2760" y="1045"/>
                </a:lnTo>
                <a:lnTo>
                  <a:pt x="2703" y="1048"/>
                </a:lnTo>
                <a:lnTo>
                  <a:pt x="2644" y="1045"/>
                </a:lnTo>
                <a:lnTo>
                  <a:pt x="2587" y="1035"/>
                </a:lnTo>
                <a:lnTo>
                  <a:pt x="2531" y="1019"/>
                </a:lnTo>
                <a:lnTo>
                  <a:pt x="2479" y="999"/>
                </a:lnTo>
                <a:lnTo>
                  <a:pt x="2470" y="938"/>
                </a:lnTo>
                <a:lnTo>
                  <a:pt x="2456" y="880"/>
                </a:lnTo>
                <a:lnTo>
                  <a:pt x="2436" y="824"/>
                </a:lnTo>
                <a:lnTo>
                  <a:pt x="2411" y="770"/>
                </a:lnTo>
                <a:lnTo>
                  <a:pt x="2382" y="720"/>
                </a:lnTo>
                <a:lnTo>
                  <a:pt x="2347" y="672"/>
                </a:lnTo>
                <a:lnTo>
                  <a:pt x="2310" y="627"/>
                </a:lnTo>
                <a:lnTo>
                  <a:pt x="2269" y="587"/>
                </a:lnTo>
                <a:lnTo>
                  <a:pt x="2223" y="549"/>
                </a:lnTo>
                <a:lnTo>
                  <a:pt x="2175" y="516"/>
                </a:lnTo>
                <a:lnTo>
                  <a:pt x="2179" y="456"/>
                </a:lnTo>
                <a:lnTo>
                  <a:pt x="2190" y="398"/>
                </a:lnTo>
                <a:lnTo>
                  <a:pt x="2208" y="342"/>
                </a:lnTo>
                <a:lnTo>
                  <a:pt x="2231" y="289"/>
                </a:lnTo>
                <a:lnTo>
                  <a:pt x="2260" y="239"/>
                </a:lnTo>
                <a:lnTo>
                  <a:pt x="2293" y="192"/>
                </a:lnTo>
                <a:lnTo>
                  <a:pt x="2332" y="151"/>
                </a:lnTo>
                <a:lnTo>
                  <a:pt x="2375" y="113"/>
                </a:lnTo>
                <a:lnTo>
                  <a:pt x="2422" y="80"/>
                </a:lnTo>
                <a:lnTo>
                  <a:pt x="2473" y="52"/>
                </a:lnTo>
                <a:lnTo>
                  <a:pt x="2526" y="30"/>
                </a:lnTo>
                <a:lnTo>
                  <a:pt x="2582" y="13"/>
                </a:lnTo>
                <a:lnTo>
                  <a:pt x="2642" y="4"/>
                </a:lnTo>
                <a:lnTo>
                  <a:pt x="2703" y="0"/>
                </a:lnTo>
                <a:close/>
                <a:moveTo>
                  <a:pt x="901" y="0"/>
                </a:moveTo>
                <a:lnTo>
                  <a:pt x="959" y="2"/>
                </a:lnTo>
                <a:lnTo>
                  <a:pt x="1014" y="12"/>
                </a:lnTo>
                <a:lnTo>
                  <a:pt x="1069" y="27"/>
                </a:lnTo>
                <a:lnTo>
                  <a:pt x="1119" y="46"/>
                </a:lnTo>
                <a:lnTo>
                  <a:pt x="1168" y="72"/>
                </a:lnTo>
                <a:lnTo>
                  <a:pt x="1214" y="101"/>
                </a:lnTo>
                <a:lnTo>
                  <a:pt x="1256" y="135"/>
                </a:lnTo>
                <a:lnTo>
                  <a:pt x="1293" y="173"/>
                </a:lnTo>
                <a:lnTo>
                  <a:pt x="1328" y="214"/>
                </a:lnTo>
                <a:lnTo>
                  <a:pt x="1358" y="259"/>
                </a:lnTo>
                <a:lnTo>
                  <a:pt x="1383" y="308"/>
                </a:lnTo>
                <a:lnTo>
                  <a:pt x="1403" y="358"/>
                </a:lnTo>
                <a:lnTo>
                  <a:pt x="1417" y="412"/>
                </a:lnTo>
                <a:lnTo>
                  <a:pt x="1426" y="467"/>
                </a:lnTo>
                <a:lnTo>
                  <a:pt x="1429" y="524"/>
                </a:lnTo>
                <a:lnTo>
                  <a:pt x="1429" y="538"/>
                </a:lnTo>
                <a:lnTo>
                  <a:pt x="1428" y="554"/>
                </a:lnTo>
                <a:lnTo>
                  <a:pt x="1382" y="593"/>
                </a:lnTo>
                <a:lnTo>
                  <a:pt x="1339" y="636"/>
                </a:lnTo>
                <a:lnTo>
                  <a:pt x="1300" y="684"/>
                </a:lnTo>
                <a:lnTo>
                  <a:pt x="1267" y="735"/>
                </a:lnTo>
                <a:lnTo>
                  <a:pt x="1237" y="789"/>
                </a:lnTo>
                <a:lnTo>
                  <a:pt x="1214" y="846"/>
                </a:lnTo>
                <a:lnTo>
                  <a:pt x="1195" y="905"/>
                </a:lnTo>
                <a:lnTo>
                  <a:pt x="1183" y="967"/>
                </a:lnTo>
                <a:lnTo>
                  <a:pt x="1140" y="991"/>
                </a:lnTo>
                <a:lnTo>
                  <a:pt x="1096" y="1011"/>
                </a:lnTo>
                <a:lnTo>
                  <a:pt x="1050" y="1027"/>
                </a:lnTo>
                <a:lnTo>
                  <a:pt x="1002" y="1038"/>
                </a:lnTo>
                <a:lnTo>
                  <a:pt x="952" y="1046"/>
                </a:lnTo>
                <a:lnTo>
                  <a:pt x="901" y="1048"/>
                </a:lnTo>
                <a:lnTo>
                  <a:pt x="844" y="1045"/>
                </a:lnTo>
                <a:lnTo>
                  <a:pt x="787" y="1036"/>
                </a:lnTo>
                <a:lnTo>
                  <a:pt x="734" y="1022"/>
                </a:lnTo>
                <a:lnTo>
                  <a:pt x="683" y="1002"/>
                </a:lnTo>
                <a:lnTo>
                  <a:pt x="634" y="977"/>
                </a:lnTo>
                <a:lnTo>
                  <a:pt x="589" y="947"/>
                </a:lnTo>
                <a:lnTo>
                  <a:pt x="547" y="913"/>
                </a:lnTo>
                <a:lnTo>
                  <a:pt x="508" y="876"/>
                </a:lnTo>
                <a:lnTo>
                  <a:pt x="474" y="834"/>
                </a:lnTo>
                <a:lnTo>
                  <a:pt x="445" y="789"/>
                </a:lnTo>
                <a:lnTo>
                  <a:pt x="420" y="740"/>
                </a:lnTo>
                <a:lnTo>
                  <a:pt x="400" y="690"/>
                </a:lnTo>
                <a:lnTo>
                  <a:pt x="384" y="636"/>
                </a:lnTo>
                <a:lnTo>
                  <a:pt x="375" y="581"/>
                </a:lnTo>
                <a:lnTo>
                  <a:pt x="372" y="524"/>
                </a:lnTo>
                <a:lnTo>
                  <a:pt x="375" y="467"/>
                </a:lnTo>
                <a:lnTo>
                  <a:pt x="384" y="412"/>
                </a:lnTo>
                <a:lnTo>
                  <a:pt x="400" y="358"/>
                </a:lnTo>
                <a:lnTo>
                  <a:pt x="420" y="308"/>
                </a:lnTo>
                <a:lnTo>
                  <a:pt x="445" y="259"/>
                </a:lnTo>
                <a:lnTo>
                  <a:pt x="474" y="214"/>
                </a:lnTo>
                <a:lnTo>
                  <a:pt x="508" y="173"/>
                </a:lnTo>
                <a:lnTo>
                  <a:pt x="547" y="135"/>
                </a:lnTo>
                <a:lnTo>
                  <a:pt x="589" y="101"/>
                </a:lnTo>
                <a:lnTo>
                  <a:pt x="634" y="72"/>
                </a:lnTo>
                <a:lnTo>
                  <a:pt x="683" y="46"/>
                </a:lnTo>
                <a:lnTo>
                  <a:pt x="734" y="27"/>
                </a:lnTo>
                <a:lnTo>
                  <a:pt x="787" y="12"/>
                </a:lnTo>
                <a:lnTo>
                  <a:pt x="844" y="2"/>
                </a:lnTo>
                <a:lnTo>
                  <a:pt x="901" y="0"/>
                </a:lnTo>
                <a:close/>
              </a:path>
            </a:pathLst>
          </a:custGeom>
          <a:solidFill>
            <a:schemeClr val="bg1"/>
          </a:solidFill>
          <a:ln>
            <a:noFill/>
          </a:ln>
        </p:spPr>
        <p:txBody>
          <a:bodyPr/>
          <a:lstStyle/>
          <a:p>
            <a:endParaRPr lang="zh-CN" altLang="en-US"/>
          </a:p>
        </p:txBody>
      </p:sp>
      <p:sp>
        <p:nvSpPr>
          <p:cNvPr id="22" name="矩形 21"/>
          <p:cNvSpPr/>
          <p:nvPr>
            <p:custDataLst>
              <p:tags r:id="rId1"/>
            </p:custDataLst>
          </p:nvPr>
        </p:nvSpPr>
        <p:spPr>
          <a:xfrm>
            <a:off x="6058853" y="4813618"/>
            <a:ext cx="2217600" cy="1374140"/>
          </a:xfrm>
          <a:prstGeom prst="rect">
            <a:avLst/>
          </a:prstGeom>
          <a:noFill/>
        </p:spPr>
        <p:txBody>
          <a:bodyPr wrap="square" lIns="0" tIns="0" rIns="0" bIns="0" rtlCol="0" anchor="t" anchorCtr="0">
            <a:normAutofit/>
          </a:bodyPr>
          <a:p>
            <a:pPr algn="ctr">
              <a:lnSpc>
                <a:spcPct val="130000"/>
              </a:lnSpc>
              <a:spcBef>
                <a:spcPct val="0"/>
              </a:spcBef>
              <a:spcAft>
                <a:spcPct val="0"/>
              </a:spcAft>
            </a:pPr>
            <a:r>
              <a:rPr lang="en-IN" altLang="en-US" sz="1600" b="1">
                <a:solidFill>
                  <a:schemeClr val="tx1">
                    <a:lumMod val="65000"/>
                    <a:lumOff val="35000"/>
                  </a:schemeClr>
                </a:solidFill>
              </a:rPr>
              <a:t>Delayed Flights</a:t>
            </a:r>
            <a:endParaRPr lang="en-IN" altLang="en-US" sz="1600" b="1">
              <a:solidFill>
                <a:schemeClr val="tx1">
                  <a:lumMod val="65000"/>
                  <a:lumOff val="35000"/>
                </a:schemeClr>
              </a:solidFill>
            </a:endParaRPr>
          </a:p>
        </p:txBody>
      </p:sp>
      <p:sp>
        <p:nvSpPr>
          <p:cNvPr id="23" name="矩形 22"/>
          <p:cNvSpPr/>
          <p:nvPr>
            <p:custDataLst>
              <p:tags r:id="rId2"/>
            </p:custDataLst>
          </p:nvPr>
        </p:nvSpPr>
        <p:spPr>
          <a:xfrm>
            <a:off x="8360728" y="4813618"/>
            <a:ext cx="2217600" cy="1374140"/>
          </a:xfrm>
          <a:prstGeom prst="rect">
            <a:avLst/>
          </a:prstGeom>
          <a:noFill/>
        </p:spPr>
        <p:txBody>
          <a:bodyPr wrap="square" lIns="0" tIns="0" rIns="0" bIns="0" rtlCol="0" anchor="t" anchorCtr="0">
            <a:normAutofit/>
          </a:bodyPr>
          <a:p>
            <a:pPr algn="ctr">
              <a:lnSpc>
                <a:spcPct val="130000"/>
              </a:lnSpc>
              <a:spcBef>
                <a:spcPct val="0"/>
              </a:spcBef>
              <a:spcAft>
                <a:spcPct val="0"/>
              </a:spcAft>
            </a:pPr>
            <a:r>
              <a:rPr lang="en-IN" altLang="en-US" sz="1600" b="1">
                <a:solidFill>
                  <a:schemeClr val="tx1">
                    <a:lumMod val="65000"/>
                    <a:lumOff val="35000"/>
                  </a:schemeClr>
                </a:solidFill>
              </a:rPr>
              <a:t>Lowest Performance in December</a:t>
            </a:r>
            <a:endParaRPr lang="en-IN" altLang="en-US" sz="1600" b="1">
              <a:solidFill>
                <a:schemeClr val="tx1">
                  <a:lumMod val="65000"/>
                  <a:lumOff val="35000"/>
                </a:schemeClr>
              </a:solidFill>
            </a:endParaRPr>
          </a:p>
        </p:txBody>
      </p:sp>
      <p:sp>
        <p:nvSpPr>
          <p:cNvPr id="27" name="矩形 26"/>
          <p:cNvSpPr/>
          <p:nvPr>
            <p:custDataLst>
              <p:tags r:id="rId3"/>
            </p:custDataLst>
          </p:nvPr>
        </p:nvSpPr>
        <p:spPr>
          <a:xfrm>
            <a:off x="1426528" y="4813618"/>
            <a:ext cx="2217600" cy="1374140"/>
          </a:xfrm>
          <a:prstGeom prst="rect">
            <a:avLst/>
          </a:prstGeom>
          <a:noFill/>
        </p:spPr>
        <p:txBody>
          <a:bodyPr wrap="square" lIns="0" tIns="0" rIns="0" bIns="0" rtlCol="0" anchor="t" anchorCtr="0">
            <a:normAutofit/>
          </a:bodyPr>
          <a:p>
            <a:pPr algn="ctr">
              <a:lnSpc>
                <a:spcPct val="130000"/>
              </a:lnSpc>
              <a:spcBef>
                <a:spcPct val="0"/>
              </a:spcBef>
              <a:spcAft>
                <a:spcPct val="0"/>
              </a:spcAft>
            </a:pPr>
            <a:r>
              <a:rPr lang="en-IN" altLang="en-US" sz="1600" b="1">
                <a:solidFill>
                  <a:schemeClr val="tx1">
                    <a:lumMod val="65000"/>
                    <a:lumOff val="35000"/>
                  </a:schemeClr>
                </a:solidFill>
              </a:rPr>
              <a:t>On Time Performance Rate</a:t>
            </a:r>
            <a:endParaRPr lang="en-IN" altLang="en-US" sz="1600" b="1">
              <a:solidFill>
                <a:schemeClr val="tx1">
                  <a:lumMod val="65000"/>
                  <a:lumOff val="35000"/>
                </a:schemeClr>
              </a:solidFill>
            </a:endParaRPr>
          </a:p>
        </p:txBody>
      </p:sp>
      <p:sp>
        <p:nvSpPr>
          <p:cNvPr id="28" name="矩形 27"/>
          <p:cNvSpPr/>
          <p:nvPr>
            <p:custDataLst>
              <p:tags r:id="rId4"/>
            </p:custDataLst>
          </p:nvPr>
        </p:nvSpPr>
        <p:spPr>
          <a:xfrm>
            <a:off x="3713798" y="4813618"/>
            <a:ext cx="2217600" cy="1374140"/>
          </a:xfrm>
          <a:prstGeom prst="rect">
            <a:avLst/>
          </a:prstGeom>
          <a:noFill/>
        </p:spPr>
        <p:txBody>
          <a:bodyPr wrap="square" lIns="0" tIns="0" rIns="0" bIns="0" rtlCol="0" anchor="t" anchorCtr="0">
            <a:normAutofit/>
          </a:bodyPr>
          <a:p>
            <a:pPr algn="ctr">
              <a:lnSpc>
                <a:spcPct val="130000"/>
              </a:lnSpc>
              <a:spcBef>
                <a:spcPct val="0"/>
              </a:spcBef>
              <a:spcAft>
                <a:spcPct val="0"/>
              </a:spcAft>
            </a:pPr>
            <a:r>
              <a:rPr lang="en-IN" altLang="en-US" sz="1600" b="1">
                <a:solidFill>
                  <a:schemeClr val="tx1">
                    <a:lumMod val="65000"/>
                    <a:lumOff val="35000"/>
                  </a:schemeClr>
                </a:solidFill>
              </a:rPr>
              <a:t>Cancellation Rate</a:t>
            </a:r>
            <a:endParaRPr lang="en-IN" altLang="en-US" sz="1600" b="1">
              <a:solidFill>
                <a:schemeClr val="tx1">
                  <a:lumMod val="65000"/>
                  <a:lumOff val="35000"/>
                </a:schemeClr>
              </a:solidFill>
            </a:endParaRPr>
          </a:p>
        </p:txBody>
      </p:sp>
      <p:sp>
        <p:nvSpPr>
          <p:cNvPr id="10" name="椭圆 9"/>
          <p:cNvSpPr/>
          <p:nvPr>
            <p:custDataLst>
              <p:tags r:id="rId5"/>
            </p:custDataLst>
          </p:nvPr>
        </p:nvSpPr>
        <p:spPr>
          <a:xfrm>
            <a:off x="6295073" y="2434908"/>
            <a:ext cx="1830705" cy="1830705"/>
          </a:xfrm>
          <a:prstGeom prst="ellipse">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en-US"/>
          </a:p>
        </p:txBody>
      </p:sp>
      <p:sp>
        <p:nvSpPr>
          <p:cNvPr id="4" name="椭圆 1"/>
          <p:cNvSpPr/>
          <p:nvPr>
            <p:custDataLst>
              <p:tags r:id="rId6"/>
            </p:custDataLst>
          </p:nvPr>
        </p:nvSpPr>
        <p:spPr>
          <a:xfrm>
            <a:off x="6389053" y="2529523"/>
            <a:ext cx="1642110" cy="1642110"/>
          </a:xfrm>
          <a:prstGeom prst="ellipse">
            <a:avLst/>
          </a:prstGeom>
          <a:solidFill>
            <a:schemeClr val="accent3"/>
          </a:solidFill>
          <a:ln>
            <a:noFill/>
          </a:ln>
          <a:effectLst>
            <a:innerShdw blurRad="152400">
              <a:schemeClr val="accent3">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p>
            <a:pPr lvl="0" algn="ctr">
              <a:buClrTx/>
              <a:buSzTx/>
              <a:buFontTx/>
            </a:pPr>
            <a:endParaRPr lang="en-US" sz="1600" b="1">
              <a:solidFill>
                <a:srgbClr val="FFFFFF"/>
              </a:solidFill>
              <a:latin typeface="+mj-lt"/>
              <a:sym typeface="+mn-lt"/>
            </a:endParaRPr>
          </a:p>
        </p:txBody>
      </p:sp>
      <p:sp>
        <p:nvSpPr>
          <p:cNvPr id="5" name="椭圆 2"/>
          <p:cNvSpPr/>
          <p:nvPr>
            <p:custDataLst>
              <p:tags r:id="rId7"/>
            </p:custDataLst>
          </p:nvPr>
        </p:nvSpPr>
        <p:spPr>
          <a:xfrm>
            <a:off x="6474778" y="261461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3">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en-US" sz="1600" b="1">
              <a:latin typeface="Arial" panose="020B0604020202020204" pitchFamily="34" charset="0"/>
              <a:sym typeface="+mn-lt"/>
            </a:endParaRPr>
          </a:p>
        </p:txBody>
      </p:sp>
      <p:sp>
        <p:nvSpPr>
          <p:cNvPr id="13" name="弧形 12"/>
          <p:cNvSpPr/>
          <p:nvPr>
            <p:custDataLst>
              <p:tags r:id="rId8"/>
            </p:custDataLst>
          </p:nvPr>
        </p:nvSpPr>
        <p:spPr>
          <a:xfrm flipV="1">
            <a:off x="6046153" y="2189163"/>
            <a:ext cx="2327910" cy="2327910"/>
          </a:xfrm>
          <a:prstGeom prst="arc">
            <a:avLst>
              <a:gd name="adj1" fmla="val 1352946"/>
              <a:gd name="adj2" fmla="val 10848491"/>
            </a:avLst>
          </a:prstGeom>
          <a:ln w="44450" cap="rnd">
            <a:solidFill>
              <a:schemeClr val="accent3">
                <a:alpha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en-US"/>
          </a:p>
        </p:txBody>
      </p:sp>
      <p:sp>
        <p:nvSpPr>
          <p:cNvPr id="6" name="椭圆 4"/>
          <p:cNvSpPr/>
          <p:nvPr>
            <p:custDataLst>
              <p:tags r:id="rId9"/>
            </p:custDataLst>
          </p:nvPr>
        </p:nvSpPr>
        <p:spPr>
          <a:xfrm>
            <a:off x="8596948" y="2434908"/>
            <a:ext cx="1830705" cy="1830705"/>
          </a:xfrm>
          <a:prstGeom prst="ellipse">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en-US"/>
          </a:p>
        </p:txBody>
      </p:sp>
      <p:sp>
        <p:nvSpPr>
          <p:cNvPr id="24" name="椭圆 23"/>
          <p:cNvSpPr/>
          <p:nvPr>
            <p:custDataLst>
              <p:tags r:id="rId10"/>
            </p:custDataLst>
          </p:nvPr>
        </p:nvSpPr>
        <p:spPr>
          <a:xfrm>
            <a:off x="8690928" y="2529523"/>
            <a:ext cx="1642110" cy="1642110"/>
          </a:xfrm>
          <a:prstGeom prst="ellipse">
            <a:avLst/>
          </a:prstGeom>
          <a:solidFill>
            <a:schemeClr val="accent4"/>
          </a:solidFill>
          <a:ln>
            <a:noFill/>
          </a:ln>
          <a:effectLst>
            <a:innerShdw blurRad="152400">
              <a:schemeClr val="accent3">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p>
            <a:pPr lvl="0" algn="ctr">
              <a:buClrTx/>
              <a:buSzTx/>
              <a:buFontTx/>
            </a:pPr>
            <a:endParaRPr lang="en-US" sz="1600" b="1">
              <a:solidFill>
                <a:srgbClr val="FFFFFF"/>
              </a:solidFill>
              <a:latin typeface="+mj-lt"/>
              <a:sym typeface="+mn-lt"/>
            </a:endParaRPr>
          </a:p>
        </p:txBody>
      </p:sp>
      <p:sp>
        <p:nvSpPr>
          <p:cNvPr id="16" name="椭圆 15"/>
          <p:cNvSpPr/>
          <p:nvPr>
            <p:custDataLst>
              <p:tags r:id="rId11"/>
            </p:custDataLst>
          </p:nvPr>
        </p:nvSpPr>
        <p:spPr>
          <a:xfrm>
            <a:off x="8776653" y="261461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en-US" sz="1600" b="1">
              <a:latin typeface="Arial" panose="020B0604020202020204" pitchFamily="34" charset="0"/>
              <a:sym typeface="+mn-lt"/>
            </a:endParaRPr>
          </a:p>
        </p:txBody>
      </p:sp>
      <p:sp>
        <p:nvSpPr>
          <p:cNvPr id="19" name="弧形 18"/>
          <p:cNvSpPr/>
          <p:nvPr>
            <p:custDataLst>
              <p:tags r:id="rId12"/>
            </p:custDataLst>
          </p:nvPr>
        </p:nvSpPr>
        <p:spPr>
          <a:xfrm flipV="1">
            <a:off x="8348028" y="2189163"/>
            <a:ext cx="2327910" cy="2327910"/>
          </a:xfrm>
          <a:prstGeom prst="arc">
            <a:avLst>
              <a:gd name="adj1" fmla="val 10822527"/>
              <a:gd name="adj2" fmla="val 20157622"/>
            </a:avLst>
          </a:prstGeom>
          <a:ln w="44450" cap="rnd">
            <a:solidFill>
              <a:schemeClr val="accent4">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en-US"/>
          </a:p>
        </p:txBody>
      </p:sp>
      <p:sp>
        <p:nvSpPr>
          <p:cNvPr id="7" name="椭圆 6"/>
          <p:cNvSpPr/>
          <p:nvPr>
            <p:custDataLst>
              <p:tags r:id="rId13"/>
            </p:custDataLst>
          </p:nvPr>
        </p:nvSpPr>
        <p:spPr>
          <a:xfrm>
            <a:off x="1691323" y="2434908"/>
            <a:ext cx="1830705" cy="1830705"/>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en-US"/>
          </a:p>
        </p:txBody>
      </p:sp>
      <p:sp>
        <p:nvSpPr>
          <p:cNvPr id="18" name="椭圆 17"/>
          <p:cNvSpPr/>
          <p:nvPr>
            <p:custDataLst>
              <p:tags r:id="rId14"/>
            </p:custDataLst>
          </p:nvPr>
        </p:nvSpPr>
        <p:spPr>
          <a:xfrm>
            <a:off x="1785303" y="2529523"/>
            <a:ext cx="1642110" cy="1642110"/>
          </a:xfrm>
          <a:prstGeom prst="ellipse">
            <a:avLst/>
          </a:prstGeom>
          <a:solidFill>
            <a:schemeClr val="accent1"/>
          </a:solidFill>
          <a:ln>
            <a:noFill/>
          </a:ln>
          <a:effectLst>
            <a:innerShdw blurRad="152400">
              <a:schemeClr val="accent1">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p>
            <a:pPr lvl="0" algn="ctr">
              <a:buClrTx/>
              <a:buSzTx/>
              <a:buFontTx/>
            </a:pPr>
            <a:endParaRPr lang="en-US" sz="1600" b="1">
              <a:solidFill>
                <a:srgbClr val="FFFFFF"/>
              </a:solidFill>
              <a:latin typeface="+mj-lt"/>
              <a:sym typeface="+mn-lt"/>
            </a:endParaRPr>
          </a:p>
        </p:txBody>
      </p:sp>
      <p:sp>
        <p:nvSpPr>
          <p:cNvPr id="8" name="椭圆 7"/>
          <p:cNvSpPr/>
          <p:nvPr>
            <p:custDataLst>
              <p:tags r:id="rId15"/>
            </p:custDataLst>
          </p:nvPr>
        </p:nvSpPr>
        <p:spPr>
          <a:xfrm>
            <a:off x="1871028" y="261461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1">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en-US" sz="1600" b="1">
              <a:latin typeface="Arial" panose="020B0604020202020204" pitchFamily="34" charset="0"/>
              <a:sym typeface="+mn-lt"/>
            </a:endParaRPr>
          </a:p>
        </p:txBody>
      </p:sp>
      <p:sp>
        <p:nvSpPr>
          <p:cNvPr id="15" name="弧形 14"/>
          <p:cNvSpPr/>
          <p:nvPr>
            <p:custDataLst>
              <p:tags r:id="rId16"/>
            </p:custDataLst>
          </p:nvPr>
        </p:nvSpPr>
        <p:spPr>
          <a:xfrm flipV="1">
            <a:off x="1442403" y="2189163"/>
            <a:ext cx="2327910" cy="2327910"/>
          </a:xfrm>
          <a:prstGeom prst="arc">
            <a:avLst>
              <a:gd name="adj1" fmla="val 1352946"/>
              <a:gd name="adj2" fmla="val 10848491"/>
            </a:avLst>
          </a:prstGeom>
          <a:ln w="44450" cap="rnd">
            <a:solidFill>
              <a:schemeClr val="accent1">
                <a:alpha val="50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en-US"/>
          </a:p>
        </p:txBody>
      </p:sp>
      <p:sp>
        <p:nvSpPr>
          <p:cNvPr id="21" name="椭圆 20"/>
          <p:cNvSpPr/>
          <p:nvPr>
            <p:custDataLst>
              <p:tags r:id="rId17"/>
            </p:custDataLst>
          </p:nvPr>
        </p:nvSpPr>
        <p:spPr>
          <a:xfrm>
            <a:off x="3993198" y="2434908"/>
            <a:ext cx="1830705" cy="1830705"/>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en-US"/>
          </a:p>
        </p:txBody>
      </p:sp>
      <p:sp>
        <p:nvSpPr>
          <p:cNvPr id="25" name="椭圆 24"/>
          <p:cNvSpPr/>
          <p:nvPr>
            <p:custDataLst>
              <p:tags r:id="rId18"/>
            </p:custDataLst>
          </p:nvPr>
        </p:nvSpPr>
        <p:spPr>
          <a:xfrm>
            <a:off x="4087178" y="2529523"/>
            <a:ext cx="1642110" cy="1642110"/>
          </a:xfrm>
          <a:prstGeom prst="ellipse">
            <a:avLst/>
          </a:prstGeom>
          <a:solidFill>
            <a:schemeClr val="accent2"/>
          </a:solidFill>
          <a:ln>
            <a:noFill/>
          </a:ln>
          <a:effectLst>
            <a:innerShdw blurRad="152400">
              <a:schemeClr val="accent2">
                <a:lumMod val="20000"/>
                <a:lumOff val="8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136525" tIns="288290" rIns="136525" bIns="0" numCol="1" spcCol="0" rtlCol="0" fromWordArt="0" anchor="t" anchorCtr="0" forceAA="0" compatLnSpc="1">
            <a:normAutofit/>
          </a:bodyPr>
          <a:p>
            <a:pPr lvl="0" algn="ctr">
              <a:buClrTx/>
              <a:buSzTx/>
              <a:buFontTx/>
            </a:pPr>
            <a:endParaRPr lang="en-US" sz="1600" b="1">
              <a:solidFill>
                <a:srgbClr val="FFFFFF"/>
              </a:solidFill>
              <a:latin typeface="+mj-lt"/>
              <a:sym typeface="+mn-lt"/>
            </a:endParaRPr>
          </a:p>
        </p:txBody>
      </p:sp>
      <p:sp>
        <p:nvSpPr>
          <p:cNvPr id="26" name="椭圆 25"/>
          <p:cNvSpPr/>
          <p:nvPr>
            <p:custDataLst>
              <p:tags r:id="rId19"/>
            </p:custDataLst>
          </p:nvPr>
        </p:nvSpPr>
        <p:spPr>
          <a:xfrm>
            <a:off x="4172903" y="2614613"/>
            <a:ext cx="1471295" cy="1471295"/>
          </a:xfrm>
          <a:prstGeom prst="ellipse">
            <a:avLst/>
          </a:prstGeom>
          <a:noFill/>
          <a:ln w="12700">
            <a:gradFill>
              <a:gsLst>
                <a:gs pos="0">
                  <a:srgbClr val="FFFFFF">
                    <a:alpha val="45000"/>
                  </a:srgbClr>
                </a:gs>
                <a:gs pos="100000">
                  <a:srgbClr val="FFFFFF">
                    <a:alpha val="45000"/>
                  </a:srgbClr>
                </a:gs>
                <a:gs pos="75000">
                  <a:srgbClr val="FFFFFF">
                    <a:alpha val="0"/>
                  </a:srgbClr>
                </a:gs>
                <a:gs pos="25000">
                  <a:srgbClr val="FFFFFF">
                    <a:alpha val="0"/>
                  </a:srgbClr>
                </a:gs>
              </a:gsLst>
              <a:lin ang="5400000" scaled="1"/>
            </a:gradFill>
          </a:ln>
          <a:effectLst>
            <a:outerShdw dist="12700" dir="5400000" algn="t" rotWithShape="0">
              <a:schemeClr val="accent2">
                <a:lumMod val="7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p>
            <a:pPr lvl="0" algn="ctr">
              <a:buClrTx/>
              <a:buSzTx/>
              <a:buFontTx/>
            </a:pPr>
            <a:endParaRPr lang="en-US" sz="1600" b="1">
              <a:latin typeface="Arial" panose="020B0604020202020204" pitchFamily="34" charset="0"/>
              <a:sym typeface="+mn-lt"/>
            </a:endParaRPr>
          </a:p>
        </p:txBody>
      </p:sp>
      <p:sp>
        <p:nvSpPr>
          <p:cNvPr id="29" name="弧形 28"/>
          <p:cNvSpPr/>
          <p:nvPr>
            <p:custDataLst>
              <p:tags r:id="rId20"/>
            </p:custDataLst>
          </p:nvPr>
        </p:nvSpPr>
        <p:spPr>
          <a:xfrm flipV="1">
            <a:off x="3744278" y="2189163"/>
            <a:ext cx="2327910" cy="2327910"/>
          </a:xfrm>
          <a:prstGeom prst="arc">
            <a:avLst>
              <a:gd name="adj1" fmla="val 10822527"/>
              <a:gd name="adj2" fmla="val 20157622"/>
            </a:avLst>
          </a:prstGeom>
          <a:ln w="44450" cap="rnd">
            <a:solidFill>
              <a:schemeClr val="accent2">
                <a:alpha val="50000"/>
              </a:schemeClr>
            </a:solidFill>
            <a:headEnd type="none"/>
            <a:tailEnd type="triangle"/>
          </a:ln>
          <a:effectLst/>
        </p:spPr>
        <p:style>
          <a:lnRef idx="1">
            <a:schemeClr val="accent1"/>
          </a:lnRef>
          <a:fillRef idx="0">
            <a:schemeClr val="accent1"/>
          </a:fillRef>
          <a:effectRef idx="0">
            <a:schemeClr val="accent1"/>
          </a:effectRef>
          <a:fontRef idx="minor">
            <a:schemeClr val="tx1"/>
          </a:fontRef>
        </p:style>
        <p:txBody>
          <a:bodyPr rtlCol="0" anchor="ctr">
            <a:normAutofit/>
          </a:bodyPr>
          <a:p>
            <a:pPr algn="ctr"/>
            <a:endParaRPr lang="en-US"/>
          </a:p>
        </p:txBody>
      </p:sp>
      <p:sp>
        <p:nvSpPr>
          <p:cNvPr id="31" name="矩形 30"/>
          <p:cNvSpPr/>
          <p:nvPr>
            <p:custDataLst>
              <p:tags r:id="rId21"/>
            </p:custDataLst>
          </p:nvPr>
        </p:nvSpPr>
        <p:spPr>
          <a:xfrm>
            <a:off x="1918018" y="3166428"/>
            <a:ext cx="1376680" cy="515620"/>
          </a:xfrm>
          <a:prstGeom prst="rect">
            <a:avLst/>
          </a:prstGeom>
          <a:noFill/>
        </p:spPr>
        <p:txBody>
          <a:bodyPr wrap="square" lIns="36195" tIns="36195" rIns="36195" bIns="36195" rtlCol="0" anchor="t" anchorCtr="0">
            <a:normAutofit/>
          </a:bodyPr>
          <a:p>
            <a:pPr algn="ctr">
              <a:spcBef>
                <a:spcPct val="0"/>
              </a:spcBef>
              <a:spcAft>
                <a:spcPct val="0"/>
              </a:spcAft>
            </a:pPr>
            <a:r>
              <a:rPr lang="en-IN" altLang="en-US" sz="2800" b="1" dirty="0">
                <a:solidFill>
                  <a:srgbClr val="FFFFFF"/>
                </a:solidFill>
                <a:latin typeface="+mj-lt"/>
              </a:rPr>
              <a:t>84%</a:t>
            </a:r>
            <a:endParaRPr lang="en-IN" altLang="en-US" sz="2800" b="1" dirty="0">
              <a:solidFill>
                <a:srgbClr val="FFFFFF"/>
              </a:solidFill>
              <a:latin typeface="+mj-lt"/>
            </a:endParaRPr>
          </a:p>
        </p:txBody>
      </p:sp>
      <p:sp>
        <p:nvSpPr>
          <p:cNvPr id="33" name="矩形 32"/>
          <p:cNvSpPr/>
          <p:nvPr>
            <p:custDataLst>
              <p:tags r:id="rId22"/>
            </p:custDataLst>
          </p:nvPr>
        </p:nvSpPr>
        <p:spPr>
          <a:xfrm>
            <a:off x="4228783" y="3166428"/>
            <a:ext cx="1376680" cy="515620"/>
          </a:xfrm>
          <a:prstGeom prst="rect">
            <a:avLst/>
          </a:prstGeom>
          <a:noFill/>
        </p:spPr>
        <p:txBody>
          <a:bodyPr wrap="square" lIns="36195" tIns="36195" rIns="36195" bIns="36195" rtlCol="0" anchor="t" anchorCtr="0">
            <a:normAutofit/>
          </a:bodyPr>
          <a:p>
            <a:pPr algn="ctr">
              <a:spcBef>
                <a:spcPct val="0"/>
              </a:spcBef>
              <a:spcAft>
                <a:spcPct val="0"/>
              </a:spcAft>
            </a:pPr>
            <a:r>
              <a:rPr lang="en-IN" altLang="en-US" sz="2800" b="1">
                <a:solidFill>
                  <a:srgbClr val="FFFFFF"/>
                </a:solidFill>
                <a:latin typeface="+mj-lt"/>
              </a:rPr>
              <a:t>1.77%</a:t>
            </a:r>
            <a:endParaRPr lang="en-IN" altLang="en-US" sz="2800" b="1">
              <a:solidFill>
                <a:srgbClr val="FFFFFF"/>
              </a:solidFill>
              <a:latin typeface="+mj-lt"/>
            </a:endParaRPr>
          </a:p>
        </p:txBody>
      </p:sp>
      <p:sp>
        <p:nvSpPr>
          <p:cNvPr id="34" name="矩形 33"/>
          <p:cNvSpPr/>
          <p:nvPr>
            <p:custDataLst>
              <p:tags r:id="rId23"/>
            </p:custDataLst>
          </p:nvPr>
        </p:nvSpPr>
        <p:spPr>
          <a:xfrm>
            <a:off x="6544628" y="3166428"/>
            <a:ext cx="1376680" cy="515620"/>
          </a:xfrm>
          <a:prstGeom prst="rect">
            <a:avLst/>
          </a:prstGeom>
          <a:noFill/>
        </p:spPr>
        <p:txBody>
          <a:bodyPr wrap="square" lIns="36195" tIns="36195" rIns="36195" bIns="36195" rtlCol="0" anchor="t" anchorCtr="0">
            <a:normAutofit/>
          </a:bodyPr>
          <a:p>
            <a:pPr algn="ctr">
              <a:spcBef>
                <a:spcPct val="0"/>
              </a:spcBef>
              <a:spcAft>
                <a:spcPct val="0"/>
              </a:spcAft>
            </a:pPr>
            <a:r>
              <a:rPr lang="en-IN" altLang="en-US" sz="2800" b="1">
                <a:solidFill>
                  <a:srgbClr val="FFFFFF"/>
                </a:solidFill>
                <a:latin typeface="+mj-lt"/>
              </a:rPr>
              <a:t>14%</a:t>
            </a:r>
            <a:endParaRPr lang="en-IN" altLang="en-US" sz="2800" b="1">
              <a:solidFill>
                <a:srgbClr val="FFFFFF"/>
              </a:solidFill>
              <a:latin typeface="+mj-lt"/>
            </a:endParaRPr>
          </a:p>
        </p:txBody>
      </p:sp>
      <p:sp>
        <p:nvSpPr>
          <p:cNvPr id="35" name="矩形 34"/>
          <p:cNvSpPr/>
          <p:nvPr>
            <p:custDataLst>
              <p:tags r:id="rId24"/>
            </p:custDataLst>
          </p:nvPr>
        </p:nvSpPr>
        <p:spPr>
          <a:xfrm>
            <a:off x="8850313" y="3166428"/>
            <a:ext cx="1376680" cy="515620"/>
          </a:xfrm>
          <a:prstGeom prst="rect">
            <a:avLst/>
          </a:prstGeom>
          <a:noFill/>
        </p:spPr>
        <p:txBody>
          <a:bodyPr wrap="square" lIns="36195" tIns="36195" rIns="36195" bIns="36195" rtlCol="0" anchor="t" anchorCtr="0">
            <a:normAutofit/>
          </a:bodyPr>
          <a:p>
            <a:pPr algn="ctr">
              <a:spcBef>
                <a:spcPct val="0"/>
              </a:spcBef>
              <a:spcAft>
                <a:spcPct val="0"/>
              </a:spcAft>
            </a:pPr>
            <a:r>
              <a:rPr lang="en-IN" altLang="en-US" sz="2800" b="1">
                <a:solidFill>
                  <a:srgbClr val="FFFFFF"/>
                </a:solidFill>
                <a:latin typeface="+mj-lt"/>
              </a:rPr>
              <a:t>62%</a:t>
            </a:r>
            <a:endParaRPr lang="en-IN" altLang="en-US" sz="2800" b="1">
              <a:solidFill>
                <a:srgbClr val="FFFFFF"/>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th_Rectangle 41759-886&amp;3462"/>
          <p:cNvSpPr/>
          <p:nvPr>
            <p:custDataLst>
              <p:tags r:id="rId1"/>
            </p:custDataLst>
          </p:nvPr>
        </p:nvSpPr>
        <p:spPr>
          <a:xfrm>
            <a:off x="180975" y="892175"/>
            <a:ext cx="11314430" cy="2546985"/>
          </a:xfrm>
          <a:prstGeom prst="roundRect">
            <a:avLst>
              <a:gd name="adj" fmla="val 8160"/>
            </a:avLst>
          </a:prstGeom>
          <a:solidFill>
            <a:schemeClr val="lt1"/>
          </a:solidFill>
          <a:effectLst>
            <a:outerShdw blurRad="508000" dist="76200" dir="5399999" algn="bl" rotWithShape="0">
              <a:schemeClr val="accent1">
                <a:alpha val="20000"/>
              </a:schemeClr>
            </a:outerShdw>
          </a:effectLst>
        </p:spPr>
        <p:txBody>
          <a:bodyPr/>
          <a:lstStyle/>
          <a:p>
            <a:endParaRPr lang="en-US">
              <a:latin typeface="Arial" panose="020B0604020202020204" pitchFamily="34" charset="0"/>
              <a:sym typeface="Arial" panose="020B0604020202020204" pitchFamily="34" charset="0"/>
            </a:endParaRPr>
          </a:p>
        </p:txBody>
      </p:sp>
      <p:sp>
        <p:nvSpPr>
          <p:cNvPr id="2" name="标题 1"/>
          <p:cNvSpPr>
            <a:spLocks noGrp="1"/>
          </p:cNvSpPr>
          <p:nvPr>
            <p:ph type="title"/>
            <p:custDataLst>
              <p:tags r:id="rId2"/>
            </p:custDataLst>
          </p:nvPr>
        </p:nvSpPr>
        <p:spPr>
          <a:xfrm>
            <a:off x="6948169" y="892174"/>
            <a:ext cx="4548505" cy="2536825"/>
          </a:xfrm>
        </p:spPr>
        <p:txBody>
          <a:bodyPr wrap="square" anchor="ctr">
            <a:normAutofit/>
          </a:bodyPr>
          <a:lstStyle/>
          <a:p>
            <a:pPr algn="ctr">
              <a:lnSpc>
                <a:spcPct val="130000"/>
              </a:lnSpc>
            </a:pPr>
            <a:r>
              <a:rPr lang="en-IN" altLang="en-US" spc="0" dirty="0">
                <a:solidFill>
                  <a:schemeClr val="dk1">
                    <a:lumMod val="100000"/>
                  </a:schemeClr>
                </a:solidFill>
              </a:rPr>
              <a:t>In Depth Insights</a:t>
            </a:r>
            <a:endParaRPr lang="en-IN" altLang="en-US" spc="0" dirty="0">
              <a:solidFill>
                <a:schemeClr val="dk1">
                  <a:lumMod val="100000"/>
                </a:schemeClr>
              </a:solidFill>
            </a:endParaRPr>
          </a:p>
        </p:txBody>
      </p:sp>
      <p:pic>
        <p:nvPicPr>
          <p:cNvPr id="5" name="图片 4" descr="2305701106f543e29f8586a62bc9cbc7"/>
          <p:cNvPicPr>
            <a:picLocks noChangeAspect="1"/>
          </p:cNvPicPr>
          <p:nvPr>
            <p:custDataLst>
              <p:tags r:id="rId3"/>
            </p:custDataLst>
          </p:nvPr>
        </p:nvPicPr>
        <p:blipFill>
          <a:blip r:embed="rId4"/>
          <a:srcRect t="3909" b="41070"/>
          <a:stretch>
            <a:fillRect/>
          </a:stretch>
        </p:blipFill>
        <p:spPr>
          <a:xfrm>
            <a:off x="0" y="892175"/>
            <a:ext cx="6948170" cy="2546985"/>
          </a:xfrm>
          <a:custGeom>
            <a:avLst/>
            <a:gdLst/>
            <a:ahLst/>
            <a:cxnLst>
              <a:cxn ang="3">
                <a:pos x="hc" y="t"/>
              </a:cxn>
              <a:cxn ang="cd2">
                <a:pos x="l" y="vc"/>
              </a:cxn>
              <a:cxn ang="cd4">
                <a:pos x="hc" y="b"/>
              </a:cxn>
              <a:cxn ang="0">
                <a:pos x="r" y="vc"/>
              </a:cxn>
            </a:cxnLst>
            <a:rect l="l" t="t" r="r" b="b"/>
            <a:pathLst>
              <a:path w="10942" h="4011">
                <a:moveTo>
                  <a:pt x="0" y="0"/>
                </a:moveTo>
                <a:lnTo>
                  <a:pt x="10942" y="0"/>
                </a:lnTo>
                <a:lnTo>
                  <a:pt x="10942" y="4011"/>
                </a:lnTo>
                <a:lnTo>
                  <a:pt x="0" y="4011"/>
                </a:lnTo>
                <a:lnTo>
                  <a:pt x="0" y="0"/>
                </a:lnTo>
                <a:close/>
              </a:path>
            </a:pathLst>
          </a:custGeom>
          <a:ln w="9525" cap="flat" cmpd="sng" algn="ctr">
            <a:solidFill>
              <a:schemeClr val="dk1">
                <a:lumMod val="40000"/>
                <a:lumOff val="60000"/>
                <a:alpha val="50000"/>
              </a:schemeClr>
            </a:solidFill>
            <a:prstDash val="solid"/>
            <a:round/>
            <a:headEnd type="none" w="med" len="med"/>
            <a:tailEnd type="none" w="med" len="med"/>
          </a:ln>
        </p:spPr>
      </p:pic>
      <p:sp>
        <p:nvSpPr>
          <p:cNvPr id="3" name="椭圆 2"/>
          <p:cNvSpPr/>
          <p:nvPr>
            <p:custDataLst>
              <p:tags r:id="rId5"/>
            </p:custDataLst>
          </p:nvPr>
        </p:nvSpPr>
        <p:spPr>
          <a:xfrm>
            <a:off x="694710" y="4298001"/>
            <a:ext cx="441958" cy="4419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dirty="0">
                <a:latin typeface="+mn-lt"/>
                <a:sym typeface="+mn-lt"/>
              </a:rPr>
              <a:t>01</a:t>
            </a:r>
            <a:endParaRPr lang="en-US" b="1" dirty="0">
              <a:latin typeface="+mn-ea"/>
              <a:sym typeface="+mn-ea"/>
            </a:endParaRPr>
          </a:p>
        </p:txBody>
      </p:sp>
      <p:sp>
        <p:nvSpPr>
          <p:cNvPr id="4" name="矩形 3"/>
          <p:cNvSpPr/>
          <p:nvPr>
            <p:custDataLst>
              <p:tags r:id="rId6"/>
            </p:custDataLst>
          </p:nvPr>
        </p:nvSpPr>
        <p:spPr>
          <a:xfrm>
            <a:off x="1070610" y="4791710"/>
            <a:ext cx="1803400" cy="1765300"/>
          </a:xfrm>
          <a:prstGeom prst="rect">
            <a:avLst/>
          </a:prstGeom>
          <a:noFill/>
        </p:spPr>
        <p:txBody>
          <a:bodyPr wrap="square" lIns="0" tIns="0" rIns="0" bIns="0" rtlCol="0" anchor="t" anchorCtr="0">
            <a:normAutofit/>
          </a:bodyPr>
          <a:p>
            <a:pPr>
              <a:lnSpc>
                <a:spcPct val="150000"/>
              </a:lnSpc>
              <a:spcBef>
                <a:spcPct val="0"/>
              </a:spcBef>
              <a:spcAft>
                <a:spcPct val="0"/>
              </a:spcAft>
            </a:pPr>
            <a:r>
              <a:rPr lang="en-IN" altLang="en-US" sz="1500" dirty="0">
                <a:solidFill>
                  <a:schemeClr val="tx1">
                    <a:lumMod val="85000"/>
                    <a:lumOff val="15000"/>
                  </a:schemeClr>
                </a:solidFill>
                <a:latin typeface="+mn-lt"/>
                <a:sym typeface="+mn-ea"/>
              </a:rPr>
              <a:t>Average delay causes indicates factors causes varying role with weather delays averaging 47.8 min</a:t>
            </a:r>
            <a:r>
              <a:rPr lang="en-IN" altLang="en-US" sz="1400" dirty="0">
                <a:solidFill>
                  <a:schemeClr val="tx1">
                    <a:lumMod val="85000"/>
                    <a:lumOff val="15000"/>
                  </a:schemeClr>
                </a:solidFill>
                <a:latin typeface="+mn-lt"/>
                <a:sym typeface="+mn-ea"/>
              </a:rPr>
              <a:t>.</a:t>
            </a:r>
            <a:endParaRPr lang="en-IN" altLang="en-US" sz="1400" dirty="0">
              <a:solidFill>
                <a:schemeClr val="tx1">
                  <a:lumMod val="85000"/>
                  <a:lumOff val="15000"/>
                </a:schemeClr>
              </a:solidFill>
              <a:latin typeface="+mn-lt"/>
              <a:sym typeface="+mn-ea"/>
            </a:endParaRPr>
          </a:p>
        </p:txBody>
      </p:sp>
      <p:sp>
        <p:nvSpPr>
          <p:cNvPr id="6" name="矩形 5"/>
          <p:cNvSpPr/>
          <p:nvPr>
            <p:custDataLst>
              <p:tags r:id="rId7"/>
            </p:custDataLst>
          </p:nvPr>
        </p:nvSpPr>
        <p:spPr>
          <a:xfrm>
            <a:off x="1235093" y="4312606"/>
            <a:ext cx="1541817" cy="412748"/>
          </a:xfrm>
          <a:prstGeom prst="rect">
            <a:avLst/>
          </a:prstGeom>
          <a:noFill/>
        </p:spPr>
        <p:txBody>
          <a:bodyPr wrap="square" lIns="0" tIns="0" rIns="0" bIns="0" rtlCol="0" anchor="ctr" anchorCtr="0">
            <a:normAutofit/>
          </a:bodyPr>
          <a:p>
            <a:pPr>
              <a:spcBef>
                <a:spcPct val="0"/>
              </a:spcBef>
              <a:spcAft>
                <a:spcPct val="0"/>
              </a:spcAft>
            </a:pPr>
            <a:r>
              <a:rPr lang="en-IN" altLang="en-US" sz="2000" dirty="0">
                <a:solidFill>
                  <a:schemeClr val="tx1">
                    <a:lumMod val="100000"/>
                  </a:schemeClr>
                </a:solidFill>
                <a:latin typeface="+mj-lt"/>
                <a:sym typeface="+mn-ea"/>
              </a:rPr>
              <a:t>Delay analysis</a:t>
            </a:r>
            <a:endParaRPr lang="en-IN" altLang="en-US" sz="2000" dirty="0">
              <a:solidFill>
                <a:schemeClr val="tx1">
                  <a:lumMod val="100000"/>
                </a:schemeClr>
              </a:solidFill>
              <a:latin typeface="+mj-lt"/>
              <a:sym typeface="+mn-ea"/>
            </a:endParaRPr>
          </a:p>
        </p:txBody>
      </p:sp>
      <p:sp>
        <p:nvSpPr>
          <p:cNvPr id="7" name="椭圆 6"/>
          <p:cNvSpPr/>
          <p:nvPr>
            <p:custDataLst>
              <p:tags r:id="rId8"/>
            </p:custDataLst>
          </p:nvPr>
        </p:nvSpPr>
        <p:spPr>
          <a:xfrm>
            <a:off x="2874022" y="4298001"/>
            <a:ext cx="441958" cy="4419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dirty="0">
                <a:latin typeface="+mn-lt"/>
                <a:sym typeface="+mn-lt"/>
              </a:rPr>
              <a:t>02</a:t>
            </a:r>
            <a:endParaRPr lang="en-US" b="1" dirty="0">
              <a:latin typeface="+mn-ea"/>
              <a:sym typeface="+mn-ea"/>
            </a:endParaRPr>
          </a:p>
        </p:txBody>
      </p:sp>
      <p:sp>
        <p:nvSpPr>
          <p:cNvPr id="8" name="矩形 7"/>
          <p:cNvSpPr/>
          <p:nvPr>
            <p:custDataLst>
              <p:tags r:id="rId9"/>
            </p:custDataLst>
          </p:nvPr>
        </p:nvSpPr>
        <p:spPr>
          <a:xfrm>
            <a:off x="3266440" y="4791710"/>
            <a:ext cx="1787525" cy="1765935"/>
          </a:xfrm>
          <a:prstGeom prst="rect">
            <a:avLst/>
          </a:prstGeom>
          <a:noFill/>
        </p:spPr>
        <p:txBody>
          <a:bodyPr wrap="square" lIns="0" tIns="0" rIns="0" bIns="0" rtlCol="0" anchor="t" anchorCtr="0">
            <a:normAutofit/>
          </a:bodyPr>
          <a:p>
            <a:pPr>
              <a:lnSpc>
                <a:spcPct val="150000"/>
              </a:lnSpc>
              <a:spcBef>
                <a:spcPct val="0"/>
              </a:spcBef>
              <a:spcAft>
                <a:spcPct val="0"/>
              </a:spcAft>
            </a:pPr>
            <a:r>
              <a:rPr lang="en-IN" altLang="en-US" sz="1600" dirty="0">
                <a:solidFill>
                  <a:schemeClr val="tx1">
                    <a:lumMod val="85000"/>
                    <a:lumOff val="15000"/>
                  </a:schemeClr>
                </a:solidFill>
                <a:latin typeface="+mn-lt"/>
                <a:sym typeface="+mn-ea"/>
              </a:rPr>
              <a:t>Morning flights more prone to cancellation, (20%). Sunday bear highets burden.</a:t>
            </a:r>
            <a:endParaRPr lang="en-IN" altLang="en-US" sz="1600" dirty="0">
              <a:solidFill>
                <a:schemeClr val="tx1">
                  <a:lumMod val="85000"/>
                  <a:lumOff val="15000"/>
                </a:schemeClr>
              </a:solidFill>
              <a:latin typeface="+mn-lt"/>
              <a:sym typeface="+mn-ea"/>
            </a:endParaRPr>
          </a:p>
        </p:txBody>
      </p:sp>
      <p:sp>
        <p:nvSpPr>
          <p:cNvPr id="9" name="矩形 8"/>
          <p:cNvSpPr/>
          <p:nvPr>
            <p:custDataLst>
              <p:tags r:id="rId10"/>
            </p:custDataLst>
          </p:nvPr>
        </p:nvSpPr>
        <p:spPr>
          <a:xfrm>
            <a:off x="3414405" y="4312606"/>
            <a:ext cx="1541817" cy="412748"/>
          </a:xfrm>
          <a:prstGeom prst="rect">
            <a:avLst/>
          </a:prstGeom>
          <a:noFill/>
        </p:spPr>
        <p:txBody>
          <a:bodyPr wrap="square" lIns="0" tIns="0" rIns="0" bIns="0" rtlCol="0" anchor="ctr" anchorCtr="0">
            <a:normAutofit/>
          </a:bodyPr>
          <a:p>
            <a:pPr>
              <a:spcBef>
                <a:spcPct val="0"/>
              </a:spcBef>
              <a:spcAft>
                <a:spcPct val="0"/>
              </a:spcAft>
            </a:pPr>
            <a:r>
              <a:rPr lang="en-IN" altLang="en-US" sz="2000" dirty="0">
                <a:solidFill>
                  <a:schemeClr val="tx1">
                    <a:lumMod val="100000"/>
                  </a:schemeClr>
                </a:solidFill>
                <a:latin typeface="+mj-lt"/>
                <a:sym typeface="+mn-ea"/>
              </a:rPr>
              <a:t>Cancellation</a:t>
            </a:r>
            <a:endParaRPr lang="en-IN" altLang="en-US" sz="2000" dirty="0">
              <a:solidFill>
                <a:schemeClr val="tx1">
                  <a:lumMod val="100000"/>
                </a:schemeClr>
              </a:solidFill>
              <a:latin typeface="+mj-lt"/>
              <a:sym typeface="+mn-ea"/>
            </a:endParaRPr>
          </a:p>
        </p:txBody>
      </p:sp>
      <p:sp>
        <p:nvSpPr>
          <p:cNvPr id="12" name="椭圆 11"/>
          <p:cNvSpPr/>
          <p:nvPr>
            <p:custDataLst>
              <p:tags r:id="rId11"/>
            </p:custDataLst>
          </p:nvPr>
        </p:nvSpPr>
        <p:spPr>
          <a:xfrm>
            <a:off x="5053969" y="4298001"/>
            <a:ext cx="441958" cy="4419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a:latin typeface="+mn-lt"/>
                <a:sym typeface="+mn-lt"/>
              </a:rPr>
              <a:t>03</a:t>
            </a:r>
            <a:endParaRPr lang="en-US" b="1" dirty="0">
              <a:latin typeface="+mn-ea"/>
              <a:sym typeface="+mn-ea"/>
            </a:endParaRPr>
          </a:p>
        </p:txBody>
      </p:sp>
      <p:sp>
        <p:nvSpPr>
          <p:cNvPr id="22" name="矩形 21"/>
          <p:cNvSpPr/>
          <p:nvPr>
            <p:custDataLst>
              <p:tags r:id="rId12"/>
            </p:custDataLst>
          </p:nvPr>
        </p:nvSpPr>
        <p:spPr>
          <a:xfrm>
            <a:off x="5462905" y="4791710"/>
            <a:ext cx="1884680" cy="1765935"/>
          </a:xfrm>
          <a:prstGeom prst="rect">
            <a:avLst/>
          </a:prstGeom>
          <a:noFill/>
        </p:spPr>
        <p:txBody>
          <a:bodyPr wrap="square" lIns="0" tIns="0" rIns="0" bIns="0" rtlCol="0" anchor="t" anchorCtr="0">
            <a:normAutofit fontScale="25000"/>
          </a:bodyPr>
          <a:p>
            <a:pPr>
              <a:lnSpc>
                <a:spcPct val="150000"/>
              </a:lnSpc>
              <a:spcBef>
                <a:spcPct val="0"/>
              </a:spcBef>
              <a:spcAft>
                <a:spcPct val="0"/>
              </a:spcAft>
            </a:pPr>
            <a:r>
              <a:rPr lang="en-IN" altLang="en-US" sz="6400" dirty="0">
                <a:solidFill>
                  <a:schemeClr val="tx1">
                    <a:lumMod val="85000"/>
                    <a:lumOff val="15000"/>
                  </a:schemeClr>
                </a:solidFill>
                <a:latin typeface="+mn-lt"/>
                <a:sym typeface="+mn-ea"/>
              </a:rPr>
              <a:t>February as the critical period with peak 5.2% cancellation. October records the lowest 0.5%</a:t>
            </a:r>
            <a:r>
              <a:rPr lang="en-IN" altLang="en-US" sz="1400" dirty="0">
                <a:solidFill>
                  <a:schemeClr val="tx1">
                    <a:lumMod val="85000"/>
                    <a:lumOff val="15000"/>
                  </a:schemeClr>
                </a:solidFill>
                <a:latin typeface="+mn-lt"/>
                <a:sym typeface="+mn-ea"/>
              </a:rPr>
              <a:t>. </a:t>
            </a:r>
            <a:endParaRPr lang="en-IN" altLang="en-US" sz="1400" dirty="0">
              <a:solidFill>
                <a:schemeClr val="tx1">
                  <a:lumMod val="85000"/>
                  <a:lumOff val="15000"/>
                </a:schemeClr>
              </a:solidFill>
              <a:latin typeface="+mn-lt"/>
              <a:sym typeface="+mn-ea"/>
            </a:endParaRPr>
          </a:p>
        </p:txBody>
      </p:sp>
      <p:sp>
        <p:nvSpPr>
          <p:cNvPr id="10" name="矩形 9"/>
          <p:cNvSpPr/>
          <p:nvPr>
            <p:custDataLst>
              <p:tags r:id="rId13"/>
            </p:custDataLst>
          </p:nvPr>
        </p:nvSpPr>
        <p:spPr>
          <a:xfrm>
            <a:off x="5593717" y="4312606"/>
            <a:ext cx="1541817" cy="412748"/>
          </a:xfrm>
          <a:prstGeom prst="rect">
            <a:avLst/>
          </a:prstGeom>
          <a:noFill/>
        </p:spPr>
        <p:txBody>
          <a:bodyPr wrap="square" lIns="0" tIns="0" rIns="0" bIns="0" rtlCol="0" anchor="ctr" anchorCtr="0">
            <a:normAutofit/>
          </a:bodyPr>
          <a:p>
            <a:pPr>
              <a:spcBef>
                <a:spcPct val="0"/>
              </a:spcBef>
              <a:spcAft>
                <a:spcPct val="0"/>
              </a:spcAft>
            </a:pPr>
            <a:r>
              <a:rPr lang="en-IN" altLang="en-US" sz="2000" dirty="0">
                <a:solidFill>
                  <a:schemeClr val="tx1">
                    <a:lumMod val="100000"/>
                  </a:schemeClr>
                </a:solidFill>
                <a:latin typeface="+mj-lt"/>
                <a:sym typeface="+mn-ea"/>
              </a:rPr>
              <a:t>Cancel Rate</a:t>
            </a:r>
            <a:endParaRPr lang="en-IN" altLang="en-US" sz="2000" dirty="0">
              <a:solidFill>
                <a:schemeClr val="tx1">
                  <a:lumMod val="100000"/>
                </a:schemeClr>
              </a:solidFill>
              <a:latin typeface="+mj-lt"/>
              <a:sym typeface="+mn-ea"/>
            </a:endParaRPr>
          </a:p>
        </p:txBody>
      </p:sp>
      <p:sp>
        <p:nvSpPr>
          <p:cNvPr id="11" name="椭圆 10"/>
          <p:cNvSpPr/>
          <p:nvPr>
            <p:custDataLst>
              <p:tags r:id="rId14"/>
            </p:custDataLst>
          </p:nvPr>
        </p:nvSpPr>
        <p:spPr>
          <a:xfrm>
            <a:off x="7233281" y="4298001"/>
            <a:ext cx="441958" cy="4419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a:latin typeface="+mn-lt"/>
                <a:sym typeface="+mn-lt"/>
              </a:rPr>
              <a:t>04</a:t>
            </a:r>
            <a:endParaRPr lang="en-US" b="1">
              <a:latin typeface="+mn-ea"/>
              <a:sym typeface="+mn-ea"/>
            </a:endParaRPr>
          </a:p>
        </p:txBody>
      </p:sp>
      <p:sp>
        <p:nvSpPr>
          <p:cNvPr id="24" name="矩形 23"/>
          <p:cNvSpPr/>
          <p:nvPr>
            <p:custDataLst>
              <p:tags r:id="rId15"/>
            </p:custDataLst>
          </p:nvPr>
        </p:nvSpPr>
        <p:spPr>
          <a:xfrm>
            <a:off x="7659370" y="4791710"/>
            <a:ext cx="1802130" cy="1765935"/>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IN" altLang="en-US" sz="1600" dirty="0">
                <a:solidFill>
                  <a:schemeClr val="tx1">
                    <a:lumMod val="85000"/>
                    <a:lumOff val="15000"/>
                  </a:schemeClr>
                </a:solidFill>
                <a:latin typeface="+mn-lt"/>
                <a:sym typeface="+mn-ea"/>
              </a:rPr>
              <a:t>March reaching a peak OTP rate of 91% contrasted December dip to 62% (seosanal facotrs plays)</a:t>
            </a:r>
            <a:endParaRPr lang="en-IN" altLang="en-US" sz="1600" dirty="0">
              <a:solidFill>
                <a:schemeClr val="tx1">
                  <a:lumMod val="85000"/>
                  <a:lumOff val="15000"/>
                </a:schemeClr>
              </a:solidFill>
              <a:latin typeface="+mn-lt"/>
              <a:sym typeface="+mn-ea"/>
            </a:endParaRPr>
          </a:p>
        </p:txBody>
      </p:sp>
      <p:sp>
        <p:nvSpPr>
          <p:cNvPr id="25" name="矩形 24"/>
          <p:cNvSpPr/>
          <p:nvPr>
            <p:custDataLst>
              <p:tags r:id="rId16"/>
            </p:custDataLst>
          </p:nvPr>
        </p:nvSpPr>
        <p:spPr>
          <a:xfrm>
            <a:off x="7773664" y="4312606"/>
            <a:ext cx="1541817" cy="412748"/>
          </a:xfrm>
          <a:prstGeom prst="rect">
            <a:avLst/>
          </a:prstGeom>
          <a:noFill/>
        </p:spPr>
        <p:txBody>
          <a:bodyPr wrap="square" lIns="0" tIns="0" rIns="0" bIns="0" rtlCol="0" anchor="ctr" anchorCtr="0">
            <a:normAutofit/>
          </a:bodyPr>
          <a:p>
            <a:pPr>
              <a:spcBef>
                <a:spcPct val="0"/>
              </a:spcBef>
              <a:spcAft>
                <a:spcPct val="0"/>
              </a:spcAft>
            </a:pPr>
            <a:r>
              <a:rPr lang="en-IN" altLang="en-US" sz="2000" dirty="0">
                <a:solidFill>
                  <a:schemeClr val="tx1">
                    <a:lumMod val="100000"/>
                  </a:schemeClr>
                </a:solidFill>
                <a:latin typeface="+mj-lt"/>
                <a:sym typeface="+mn-ea"/>
              </a:rPr>
              <a:t>OTP</a:t>
            </a:r>
            <a:endParaRPr lang="en-IN" altLang="en-US" sz="2000" dirty="0">
              <a:solidFill>
                <a:schemeClr val="tx1">
                  <a:lumMod val="100000"/>
                </a:schemeClr>
              </a:solidFill>
              <a:latin typeface="+mj-lt"/>
              <a:sym typeface="+mn-ea"/>
            </a:endParaRPr>
          </a:p>
        </p:txBody>
      </p:sp>
      <p:sp>
        <p:nvSpPr>
          <p:cNvPr id="26" name="椭圆 25"/>
          <p:cNvSpPr/>
          <p:nvPr>
            <p:custDataLst>
              <p:tags r:id="rId17"/>
            </p:custDataLst>
          </p:nvPr>
        </p:nvSpPr>
        <p:spPr>
          <a:xfrm>
            <a:off x="9412592" y="4298001"/>
            <a:ext cx="441958" cy="441958"/>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b="1" dirty="0">
                <a:latin typeface="+mn-lt"/>
                <a:sym typeface="+mn-lt"/>
              </a:rPr>
              <a:t>05</a:t>
            </a:r>
            <a:endParaRPr lang="en-US" b="1" dirty="0">
              <a:latin typeface="+mn-ea"/>
              <a:sym typeface="+mn-ea"/>
            </a:endParaRPr>
          </a:p>
        </p:txBody>
      </p:sp>
      <p:sp>
        <p:nvSpPr>
          <p:cNvPr id="27" name="矩形 26"/>
          <p:cNvSpPr/>
          <p:nvPr>
            <p:custDataLst>
              <p:tags r:id="rId18"/>
            </p:custDataLst>
          </p:nvPr>
        </p:nvSpPr>
        <p:spPr>
          <a:xfrm>
            <a:off x="9870440" y="4791710"/>
            <a:ext cx="1623695" cy="1878330"/>
          </a:xfrm>
          <a:prstGeom prst="rect">
            <a:avLst/>
          </a:prstGeom>
          <a:noFill/>
        </p:spPr>
        <p:txBody>
          <a:bodyPr wrap="square" lIns="0" tIns="0" rIns="0" bIns="0" rtlCol="0" anchor="t" anchorCtr="0">
            <a:normAutofit lnSpcReduction="10000"/>
          </a:bodyPr>
          <a:p>
            <a:pPr>
              <a:lnSpc>
                <a:spcPct val="150000"/>
              </a:lnSpc>
              <a:spcBef>
                <a:spcPct val="0"/>
              </a:spcBef>
              <a:spcAft>
                <a:spcPct val="0"/>
              </a:spcAft>
            </a:pPr>
            <a:r>
              <a:rPr lang="en-IN" altLang="en-US" sz="1600" dirty="0">
                <a:solidFill>
                  <a:schemeClr val="tx1">
                    <a:lumMod val="85000"/>
                    <a:lumOff val="15000"/>
                  </a:schemeClr>
                </a:solidFill>
                <a:latin typeface="+mn-lt"/>
                <a:sym typeface="+mn-ea"/>
              </a:rPr>
              <a:t>Overall Flights are over 5M, but it vary with airport airlines, time of day, month wise etc</a:t>
            </a:r>
            <a:endParaRPr lang="en-IN" altLang="en-US" sz="1600" dirty="0">
              <a:solidFill>
                <a:schemeClr val="tx1">
                  <a:lumMod val="85000"/>
                  <a:lumOff val="15000"/>
                </a:schemeClr>
              </a:solidFill>
              <a:latin typeface="+mn-lt"/>
              <a:sym typeface="+mn-ea"/>
            </a:endParaRPr>
          </a:p>
        </p:txBody>
      </p:sp>
      <p:sp>
        <p:nvSpPr>
          <p:cNvPr id="28" name="矩形 27"/>
          <p:cNvSpPr/>
          <p:nvPr>
            <p:custDataLst>
              <p:tags r:id="rId19"/>
            </p:custDataLst>
          </p:nvPr>
        </p:nvSpPr>
        <p:spPr>
          <a:xfrm>
            <a:off x="9952975" y="4312606"/>
            <a:ext cx="1541817" cy="412748"/>
          </a:xfrm>
          <a:prstGeom prst="rect">
            <a:avLst/>
          </a:prstGeom>
          <a:noFill/>
        </p:spPr>
        <p:txBody>
          <a:bodyPr wrap="square" lIns="0" tIns="0" rIns="0" bIns="0" rtlCol="0" anchor="ctr" anchorCtr="0">
            <a:normAutofit/>
          </a:bodyPr>
          <a:p>
            <a:pPr>
              <a:spcBef>
                <a:spcPct val="0"/>
              </a:spcBef>
              <a:spcAft>
                <a:spcPct val="0"/>
              </a:spcAft>
            </a:pPr>
            <a:r>
              <a:rPr lang="en-IN" altLang="en-US" sz="2000" dirty="0">
                <a:solidFill>
                  <a:schemeClr val="tx1">
                    <a:lumMod val="100000"/>
                  </a:schemeClr>
                </a:solidFill>
                <a:latin typeface="+mj-lt"/>
                <a:sym typeface="+mn-ea"/>
              </a:rPr>
              <a:t>Total Flights</a:t>
            </a:r>
            <a:endParaRPr lang="en-IN" altLang="en-US" sz="2000" dirty="0">
              <a:solidFill>
                <a:schemeClr val="tx1">
                  <a:lumMod val="100000"/>
                </a:schemeClr>
              </a:solidFill>
              <a:latin typeface="+mj-lt"/>
              <a:sym typeface="+mn-ea"/>
            </a:endParaRPr>
          </a:p>
        </p:txBody>
      </p:sp>
    </p:spTree>
    <p:custDataLst>
      <p:tags r:id="rId20"/>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21195" t="23" r="7745" b="185"/>
          <a:stretch>
            <a:fillRect/>
          </a:stretch>
        </p:blipFill>
        <p:spPr>
          <a:xfrm>
            <a:off x="0" y="6660"/>
            <a:ext cx="7312143" cy="6843722"/>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6" name="任意多边形: 形状 5"/>
          <p:cNvSpPr/>
          <p:nvPr>
            <p:custDataLst>
              <p:tags r:id="rId3"/>
            </p:custDataLst>
          </p:nvPr>
        </p:nvSpPr>
        <p:spPr>
          <a:xfrm flipH="1">
            <a:off x="4340080" y="1"/>
            <a:ext cx="1235034" cy="1998133"/>
          </a:xfrm>
          <a:custGeom>
            <a:avLst/>
            <a:gdLst>
              <a:gd name="connsiteX0" fmla="*/ 1235034 w 1235034"/>
              <a:gd name="connsiteY0" fmla="*/ 0 h 1998133"/>
              <a:gd name="connsiteX1" fmla="*/ 880359 w 1235034"/>
              <a:gd name="connsiteY1" fmla="*/ 0 h 1998133"/>
              <a:gd name="connsiteX2" fmla="*/ 0 w 1235034"/>
              <a:gd name="connsiteY2" fmla="*/ 1998133 h 1998133"/>
              <a:gd name="connsiteX3" fmla="*/ 354675 w 1235034"/>
              <a:gd name="connsiteY3" fmla="*/ 1998133 h 1998133"/>
            </a:gdLst>
            <a:ahLst/>
            <a:cxnLst>
              <a:cxn ang="0">
                <a:pos x="connsiteX0" y="connsiteY0"/>
              </a:cxn>
              <a:cxn ang="0">
                <a:pos x="connsiteX1" y="connsiteY1"/>
              </a:cxn>
              <a:cxn ang="0">
                <a:pos x="connsiteX2" y="connsiteY2"/>
              </a:cxn>
              <a:cxn ang="0">
                <a:pos x="connsiteX3" y="connsiteY3"/>
              </a:cxn>
            </a:cxnLst>
            <a:rect l="l" t="t" r="r" b="b"/>
            <a:pathLst>
              <a:path w="1235034" h="1998133">
                <a:moveTo>
                  <a:pt x="1235034" y="0"/>
                </a:moveTo>
                <a:lnTo>
                  <a:pt x="880359" y="0"/>
                </a:lnTo>
                <a:lnTo>
                  <a:pt x="0" y="1998133"/>
                </a:lnTo>
                <a:lnTo>
                  <a:pt x="354675" y="1998133"/>
                </a:lnTo>
                <a:close/>
              </a:path>
            </a:pathLst>
          </a:custGeom>
          <a:solidFill>
            <a:schemeClr val="accent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8" name="标题 1"/>
          <p:cNvSpPr txBox="1"/>
          <p:nvPr>
            <p:custDataLst>
              <p:tags r:id="rId4"/>
            </p:custDataLst>
          </p:nvPr>
        </p:nvSpPr>
        <p:spPr>
          <a:xfrm>
            <a:off x="7263214" y="983343"/>
            <a:ext cx="4268984" cy="1643279"/>
          </a:xfrm>
          <a:prstGeom prst="rect">
            <a:avLst/>
          </a:prstGeom>
        </p:spPr>
        <p:txBody>
          <a:bodyPr vert="horz" wrap="square" lIns="90170" tIns="46990" rIns="90170" bIns="46990" rtlCol="0" anchor="b" anchorCtr="0">
            <a:normAutofit/>
          </a:bodyPr>
          <a:lstStyle>
            <a:lvl1pPr algn="ctr" defTabSz="914400" rtl="0" eaLnBrk="1" fontAlgn="auto" latinLnBrk="0" hangingPunct="1">
              <a:lnSpc>
                <a:spcPct val="100000"/>
              </a:lnSpc>
              <a:spcBef>
                <a:spcPct val="0"/>
              </a:spcBef>
              <a:buNone/>
              <a:defRPr sz="3200" b="1" u="none" strike="noStrike" kern="1200" cap="none" spc="300" normalizeH="0" baseline="0">
                <a:solidFill>
                  <a:schemeClr val="tx1">
                    <a:lumMod val="85000"/>
                    <a:lumOff val="15000"/>
                  </a:schemeClr>
                </a:solidFill>
                <a:uFillTx/>
                <a:latin typeface="+mj-lt"/>
              </a:defRPr>
            </a:lvl1pPr>
          </a:lstStyle>
          <a:p>
            <a:pPr algn="l">
              <a:lnSpc>
                <a:spcPct val="120000"/>
              </a:lnSpc>
            </a:pPr>
            <a:r>
              <a:rPr lang="en-IN" altLang="en-US" sz="3600" spc="0" dirty="0"/>
              <a:t>Dashboard Overview</a:t>
            </a:r>
            <a:endParaRPr lang="en-IN" altLang="en-US" sz="3600" spc="0" dirty="0"/>
          </a:p>
        </p:txBody>
      </p:sp>
      <p:sp>
        <p:nvSpPr>
          <p:cNvPr id="9" name="任意多边形: 形状 8"/>
          <p:cNvSpPr/>
          <p:nvPr>
            <p:custDataLst>
              <p:tags r:id="rId5"/>
            </p:custDataLst>
          </p:nvPr>
        </p:nvSpPr>
        <p:spPr>
          <a:xfrm flipH="1">
            <a:off x="11451348" y="1"/>
            <a:ext cx="740653" cy="1681045"/>
          </a:xfrm>
          <a:custGeom>
            <a:avLst/>
            <a:gdLst>
              <a:gd name="connsiteX0" fmla="*/ 740653 w 740653"/>
              <a:gd name="connsiteY0" fmla="*/ 0 h 1681045"/>
              <a:gd name="connsiteX1" fmla="*/ 0 w 740653"/>
              <a:gd name="connsiteY1" fmla="*/ 0 h 1681045"/>
              <a:gd name="connsiteX2" fmla="*/ 0 w 740653"/>
              <a:gd name="connsiteY2" fmla="*/ 1681045 h 1681045"/>
              <a:gd name="connsiteX3" fmla="*/ 740653 w 740653"/>
              <a:gd name="connsiteY3" fmla="*/ 0 h 1681045"/>
            </a:gdLst>
            <a:ahLst/>
            <a:cxnLst>
              <a:cxn ang="0">
                <a:pos x="connsiteX0" y="connsiteY0"/>
              </a:cxn>
              <a:cxn ang="0">
                <a:pos x="connsiteX1" y="connsiteY1"/>
              </a:cxn>
              <a:cxn ang="0">
                <a:pos x="connsiteX2" y="connsiteY2"/>
              </a:cxn>
              <a:cxn ang="0">
                <a:pos x="connsiteX3" y="connsiteY3"/>
              </a:cxn>
            </a:cxnLst>
            <a:rect l="l" t="t" r="r" b="b"/>
            <a:pathLst>
              <a:path w="740653" h="1681045">
                <a:moveTo>
                  <a:pt x="740653" y="0"/>
                </a:moveTo>
                <a:lnTo>
                  <a:pt x="0" y="0"/>
                </a:lnTo>
                <a:lnTo>
                  <a:pt x="0" y="1681045"/>
                </a:lnTo>
                <a:lnTo>
                  <a:pt x="740653" y="0"/>
                </a:lnTo>
                <a:close/>
              </a:path>
            </a:pathLst>
          </a:custGeom>
          <a:solidFill>
            <a:schemeClr val="accent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Arial" panose="020B0604020202020204" pitchFamily="34" charset="0"/>
              <a:sym typeface="Arial" panose="020B0604020202020204" pitchFamily="34" charset="0"/>
            </a:endParaRPr>
          </a:p>
        </p:txBody>
      </p:sp>
      <p:sp>
        <p:nvSpPr>
          <p:cNvPr id="11" name="任意多边形: 形状 10"/>
          <p:cNvSpPr/>
          <p:nvPr>
            <p:custDataLst>
              <p:tags r:id="rId6"/>
            </p:custDataLst>
          </p:nvPr>
        </p:nvSpPr>
        <p:spPr>
          <a:xfrm>
            <a:off x="-4807" y="4883728"/>
            <a:ext cx="2031608" cy="1974273"/>
          </a:xfrm>
          <a:custGeom>
            <a:avLst/>
            <a:gdLst>
              <a:gd name="connsiteX0" fmla="*/ 0 w 2031608"/>
              <a:gd name="connsiteY0" fmla="*/ 0 h 1974273"/>
              <a:gd name="connsiteX1" fmla="*/ 1133294 w 2031608"/>
              <a:gd name="connsiteY1" fmla="*/ 0 h 1974273"/>
              <a:gd name="connsiteX2" fmla="*/ 2031608 w 2031608"/>
              <a:gd name="connsiteY2" fmla="*/ 1974273 h 1974273"/>
              <a:gd name="connsiteX3" fmla="*/ 407821 w 2031608"/>
              <a:gd name="connsiteY3" fmla="*/ 1974273 h 1974273"/>
              <a:gd name="connsiteX4" fmla="*/ 0 w 2031608"/>
              <a:gd name="connsiteY4" fmla="*/ 1077983 h 1974273"/>
              <a:gd name="connsiteX5" fmla="*/ 0 w 2031608"/>
              <a:gd name="connsiteY5" fmla="*/ 0 h 197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608" h="1974273">
                <a:moveTo>
                  <a:pt x="0" y="0"/>
                </a:moveTo>
                <a:lnTo>
                  <a:pt x="1133294" y="0"/>
                </a:lnTo>
                <a:lnTo>
                  <a:pt x="2031608" y="1974273"/>
                </a:lnTo>
                <a:lnTo>
                  <a:pt x="407821" y="1974273"/>
                </a:lnTo>
                <a:lnTo>
                  <a:pt x="0" y="1077983"/>
                </a:lnTo>
                <a:lnTo>
                  <a:pt x="0" y="0"/>
                </a:lnTo>
                <a:close/>
              </a:path>
            </a:pathLst>
          </a:cu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Arial" panose="020B0604020202020204" pitchFamily="34" charset="0"/>
              <a:sym typeface="Arial" panose="020B0604020202020204" pitchFamily="34" charset="0"/>
            </a:endParaRPr>
          </a:p>
        </p:txBody>
      </p:sp>
      <p:sp>
        <p:nvSpPr>
          <p:cNvPr id="2" name="矩形 1"/>
          <p:cNvSpPr/>
          <p:nvPr>
            <p:custDataLst>
              <p:tags r:id="rId7"/>
            </p:custDataLst>
          </p:nvPr>
        </p:nvSpPr>
        <p:spPr>
          <a:xfrm>
            <a:off x="7355905" y="2861076"/>
            <a:ext cx="3844160" cy="263063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rmAutofit/>
          </a:bodyPr>
          <a:lstStyle/>
          <a:p>
            <a:pPr marL="0" indent="0">
              <a:lnSpc>
                <a:spcPct val="150000"/>
              </a:lnSpc>
              <a:buNone/>
            </a:pPr>
            <a:r>
              <a:rPr lang="en-US" altLang="en-US" kern="0" dirty="0">
                <a:ln>
                  <a:noFill/>
                  <a:prstDash val="sysDot"/>
                </a:ln>
                <a:solidFill>
                  <a:schemeClr val="tx1">
                    <a:lumMod val="85000"/>
                    <a:lumOff val="15000"/>
                  </a:schemeClr>
                </a:solidFill>
                <a:latin typeface="+mn-lt"/>
                <a:sym typeface="+mn-ea"/>
              </a:rPr>
              <a:t>This dashboard includes key performance indicators on flights, cancellations, delays, and more, with interactive features for detailed analysis.</a:t>
            </a:r>
            <a:endParaRPr lang="en-US" altLang="en-US" kern="0" dirty="0">
              <a:ln>
                <a:noFill/>
                <a:prstDash val="sysDot"/>
              </a:ln>
              <a:solidFill>
                <a:schemeClr val="tx1">
                  <a:lumMod val="85000"/>
                  <a:lumOff val="15000"/>
                </a:schemeClr>
              </a:solidFill>
              <a:latin typeface="+mn-lt"/>
              <a:sym typeface="+mn-ea"/>
            </a:endParaRPr>
          </a:p>
        </p:txBody>
      </p:sp>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00.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1.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2.xml><?xml version="1.0" encoding="utf-8"?>
<p:tagLst xmlns:p="http://schemas.openxmlformats.org/presentationml/2006/main">
  <p:tag name="KSO_WM_DIAGRAM_VIRTUALLY_FRAME" val="{&quot;height&quot;:275.2899212598425,&quot;left&quot;:465.1,&quot;top&quot;:159.93590551181103,&quot;width&quot;:412.1}"/>
</p:tagLst>
</file>

<file path=ppt/tags/tag103.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4.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5.xml><?xml version="1.0" encoding="utf-8"?>
<p:tagLst xmlns:p="http://schemas.openxmlformats.org/presentationml/2006/main">
  <p:tag name="KSO_WM_DIAGRAM_VIRTUALLY_FRAME" val="{&quot;height&quot;:275.2899212598425,&quot;left&quot;:465.1,&quot;top&quot;:159.93590551181103,&quot;width&quot;:412.1}"/>
</p:tagLst>
</file>

<file path=ppt/tags/tag106.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7.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08.xml><?xml version="1.0" encoding="utf-8"?>
<p:tagLst xmlns:p="http://schemas.openxmlformats.org/presentationml/2006/main">
  <p:tag name="KSO_WM_DIAGRAM_VIRTUALLY_FRAME" val="{&quot;height&quot;:275.2899212598425,&quot;left&quot;:465.1,&quot;top&quot;:159.93590551181103,&quot;width&quot;:412.1}"/>
</p:tagLst>
</file>

<file path=ppt/tags/tag109.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1.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110.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11.xml><?xml version="1.0" encoding="utf-8"?>
<p:tagLst xmlns:p="http://schemas.openxmlformats.org/presentationml/2006/main">
  <p:tag name="KSO_WM_DIAGRAM_VIRTUALLY_FRAME" val="{&quot;height&quot;:275.2899212598425,&quot;left&quot;:465.1,&quot;top&quot;:159.93590551181103,&quot;width&quot;:412.1}"/>
</p:tagLst>
</file>

<file path=ppt/tags/tag112.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13.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114.xml><?xml version="1.0" encoding="utf-8"?>
<p:tagLst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DIAGRAM_GROUP_CODE" val="l1-1"/>
  <p:tag name="KSO_WM_UNIT_TYPE" val="α"/>
  <p:tag name="KSO_WM_UNIT_INDEX" val="1"/>
  <p:tag name="KSO_WM_UNIT_ID" val="custom20238187_1*α*1"/>
  <p:tag name="KSO_WM_TEMPLATE_CATEGORY" val="custom"/>
  <p:tag name="KSO_WM_TEMPLATE_INDEX" val="20238187"/>
  <p:tag name="KSO_WM_UNIT_LAYERLEVEL" val="1"/>
  <p:tag name="KSO_WM_TAG_VERSION" val="3.0"/>
  <p:tag name="KSO_WM_BEAUTIFY_FLAG" val="#wm#"/>
  <p:tag name="KSO_WM_UNIT_USESOURCEFORMAT_APPLY" val="1"/>
</p:tagLst>
</file>

<file path=ppt/tags/tag11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187_1*a*1"/>
  <p:tag name="KSO_WM_TEMPLATE_CATEGORY" val="custom"/>
  <p:tag name="KSO_WM_TEMPLATE_INDEX" val="20238187"/>
  <p:tag name="KSO_WM_UNIT_LAYERLEVEL" val="1"/>
  <p:tag name="KSO_WM_TAG_VERSION" val="3.0"/>
  <p:tag name="KSO_WM_BEAUTIFY_FLAG" val="#wm#"/>
  <p:tag name="KSO_WM_UNIT_PRESET_TEXT" val="Your title here"/>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DIAGRAM_MAX_ITEMCNT" val="4"/>
  <p:tag name="KSO_WM_DIAGRAM_MIN_ITEMCNT" val="2"/>
  <p:tag name="KSO_WM_DIAGRAM_VIRTUALLY_FRAME" val="{&quot;height&quot;:363.38181102362205,&quot;left&quot;:49.45885742187502,&quot;top&quot;:126.15724409448819,&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0_2*l_h_a*1_1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17.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8181102362205,&quot;left&quot;:49.45885742187502,&quot;top&quot;:126.15724409448819,&quot;width&quot;:413.0922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0_2*l_h_f*1_1_1"/>
  <p:tag name="KSO_WM_TEMPLATE_CATEGORY" val="diagram"/>
  <p:tag name="KSO_WM_TEMPLATE_INDEX" val="20237960"/>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18.xml><?xml version="1.0" encoding="utf-8"?>
<p:tagLst xmlns:p="http://schemas.openxmlformats.org/presentationml/2006/main">
  <p:tag name="KSO_WM_DIAGRAM_MAX_ITEMCNT" val="4"/>
  <p:tag name="KSO_WM_DIAGRAM_MIN_ITEMCNT" val="2"/>
  <p:tag name="KSO_WM_DIAGRAM_VIRTUALLY_FRAME" val="{&quot;height&quot;:363.38181102362205,&quot;left&quot;:49.45885742187502,&quot;top&quot;:126.15724409448819,&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0_2*l_h_a*1_2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19.xml><?xml version="1.0" encoding="utf-8"?>
<p:tagLst xmlns:p="http://schemas.openxmlformats.org/presentationml/2006/main">
  <p:tag name="KSO_WM_UNIT_TEXT_FILL_FORE_SCHEMECOLOR_INDEX_BRIGHTNESS" val="0.15"/>
  <p:tag name="KSO_WM_DIAGRAM_MAX_ITEMCNT" val="4"/>
  <p:tag name="KSO_WM_DIAGRAM_MIN_ITEMCNT" val="2"/>
  <p:tag name="KSO_WM_DIAGRAM_VIRTUALLY_FRAME" val="{&quot;height&quot;:363.38181102362205,&quot;left&quot;:49.45885742187502,&quot;top&quot;:126.15724409448819,&quot;width&quot;:413.0922851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0_2*l_h_f*1_2_1"/>
  <p:tag name="KSO_WM_TEMPLATE_CATEGORY" val="diagram"/>
  <p:tag name="KSO_WM_TEMPLATE_INDEX" val="20237960"/>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2.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20.xml><?xml version="1.0" encoding="utf-8"?>
<p:tagLst xmlns:p="http://schemas.openxmlformats.org/presentationml/2006/main">
  <p:tag name="KSO_WM_DIAGRAM_MAX_ITEMCNT" val="4"/>
  <p:tag name="KSO_WM_DIAGRAM_MIN_ITEMCNT" val="2"/>
  <p:tag name="KSO_WM_DIAGRAM_VIRTUALLY_FRAME" val="{&quot;height&quot;:363.38181102362205,&quot;left&quot;:49.45885742187502,&quot;top&quot;:126.15724409448819,&quot;width&quot;:413.092285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60_2*l_h_a*1_3_1"/>
  <p:tag name="KSO_WM_TEMPLATE_CATEGORY" val="diagram"/>
  <p:tag name="KSO_WM_TEMPLATE_INDEX" val="20237960"/>
  <p:tag name="KSO_WM_UNIT_LAYERLEVEL" val="1_1_1"/>
  <p:tag name="KSO_WM_TAG_VERSION" val="3.0"/>
  <p:tag name="KSO_WM_BEAUTIFY_FLAG" val="#wm#"/>
  <p:tag name="KSO_WM_UNIT_PRESET_TEXT" val="Title"/>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121.xml><?xml version="1.0" encoding="utf-8"?>
<p:tagLst xmlns:p="http://schemas.openxmlformats.org/presentationml/2006/main">
  <p:tag name="KSO_WM_SPECIAL_SOURCE" val="bdnull"/>
  <p:tag name="KSO_WM_SLIDE_ID" val="custom20238187_1"/>
  <p:tag name="KSO_WM_TEMPLATE_SUBCATEGORY" val="0"/>
  <p:tag name="KSO_WM_TEMPLATE_MASTER_TYPE" val="0"/>
  <p:tag name="KSO_WM_TEMPLATE_COLOR_TYPE" val="0"/>
  <p:tag name="KSO_WM_SLIDE_TYPE" val="text"/>
  <p:tag name="KSO_WM_SLIDE_SUBTYPE" val="picTxt"/>
  <p:tag name="KSO_WM_SLIDE_ITEM_CNT" val="3"/>
  <p:tag name="KSO_WM_SLIDE_INDEX" val="1"/>
  <p:tag name="KSO_WM_SLIDE_SIZE" val="411.56*333.516"/>
  <p:tag name="KSO_WM_SLIDE_POSITION" val="50.1946*155.824"/>
  <p:tag name="KSO_WM_DIAGRAM_GROUP_CODE" val="l1-1"/>
  <p:tag name="KSO_WM_SLIDE_DIAGTYPE" val="l"/>
  <p:tag name="KSO_WM_TAG_VERSION" val="3.0"/>
  <p:tag name="KSO_WM_BEAUTIFY_FLAG" val="#wm#"/>
  <p:tag name="KSO_WM_TEMPLATE_CATEGORY" val="custom"/>
  <p:tag name="KSO_WM_TEMPLATE_INDEX" val="20238187"/>
  <p:tag name="KSO_WM_SLIDE_LAYOUT" val="a_α_l"/>
  <p:tag name="KSO_WM_SLIDE_LAYOUT_CNT" val="1_1_1"/>
</p:tagLst>
</file>

<file path=ppt/tags/tag122.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386_1*a*1"/>
  <p:tag name="KSO_WM_TEMPLATE_CATEGORY" val="custom"/>
  <p:tag name="KSO_WM_TEMPLATE_INDEX" val="20238386"/>
  <p:tag name="KSO_WM_UNIT_LAYERLEVEL" val="1"/>
  <p:tag name="KSO_WM_TAG_VERSION" val="3.0"/>
  <p:tag name="KSO_WM_BEAUTIFY_FLAG" val="#wm#"/>
  <p:tag name="KSO_WM_UNIT_PRESET_TEXT" val="Your title here"/>
  <p:tag name="KSO_WM_UNIT_TEXT_FILL_FORE_SCHEMECOLOR_INDEX" val="13"/>
  <p:tag name="KSO_WM_UNIT_TEXT_FILL_TYPE" val="1"/>
  <p:tag name="KSO_WM_UNIT_USESOURCEFORMAT_APPLY" val="1"/>
</p:tagLst>
</file>

<file path=ppt/tags/tag123.xml><?xml version="1.0" encoding="utf-8"?>
<p:tagLst xmlns:p="http://schemas.openxmlformats.org/presentationml/2006/main">
  <p:tag name="KSO_WM_UNIT_CHART_MATCH_MAX_SERIES_COUNT" val="0"/>
  <p:tag name="KSO_WM_UNIT_CHART_MATCH_MIN_SERIES_COUNT" val="0"/>
  <p:tag name="KSO_WM_UNIT_HIGHLIGHT" val="0"/>
  <p:tag name="KSO_WM_UNIT_COMPATIBLE" val="0"/>
  <p:tag name="KSO_WM_UNIT_DIAGRAM_ISNUMVISUAL" val="0"/>
  <p:tag name="KSO_WM_UNIT_DIAGRAM_ISREFERUNIT" val="0"/>
  <p:tag name="KSO_WM_DIAGRAM_GROUP_CODE" val="l1-1"/>
  <p:tag name="KSO_WM_UNIT_TYPE" val="α"/>
  <p:tag name="KSO_WM_UNIT_INDEX" val="1"/>
  <p:tag name="KSO_WM_UNIT_ID" val="custom20238386_1*α*1"/>
  <p:tag name="KSO_WM_TEMPLATE_CATEGORY" val="custom"/>
  <p:tag name="KSO_WM_TEMPLATE_INDEX" val="20238386"/>
  <p:tag name="KSO_WM_UNIT_LAYERLEVEL" val="1"/>
  <p:tag name="KSO_WM_TAG_VERSION" val="3.0"/>
  <p:tag name="KSO_WM_BEAUTIFY_FLAG" val="#wm#"/>
  <p:tag name="KSO_WM_UNIT_USESOURCEFORMAT_APPLY" val="1"/>
</p:tagLst>
</file>

<file path=ppt/tags/tag124.xml><?xml version="1.0" encoding="utf-8"?>
<p:tagLst xmlns:p="http://schemas.openxmlformats.org/presentationml/2006/main">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solid&quot;:{&quot;brightness&quot;:0,&quot;colorType&quot;:1,&quot;foreColorIndex&quot;:5,&quot;transparency&quot;:0.94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7964_2*l_h_i*1_1_2"/>
  <p:tag name="KSO_WM_TEMPLATE_CATEGORY" val="diagram"/>
  <p:tag name="KSO_WM_TEMPLATE_INDEX" val="20237964"/>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125.xml><?xml version="1.0" encoding="utf-8"?>
<p:tagLst xmlns:p="http://schemas.openxmlformats.org/presentationml/2006/main">
  <p:tag name="KSO_WM_UNIT_TEXT_FILL_FORE_SCHEMECOLOR_INDEX_BRIGHTNESS" val="0.3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64_2*l_h_f*1_1_1"/>
  <p:tag name="KSO_WM_TEMPLATE_CATEGORY" val="diagram"/>
  <p:tag name="KSO_WM_TEMPLATE_INDEX" val="2023796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26.xml><?xml version="1.0" encoding="utf-8"?>
<p:tagLst xmlns:p="http://schemas.openxmlformats.org/presentationml/2006/main">
  <p:tag name="KSO_WM_UNIT_TEXT_FILL_FORE_SCHEMECOLOR_INDEX_BRIGHTNESS" val="0.1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64_2*l_h_a*1_1_1"/>
  <p:tag name="KSO_WM_TEMPLATE_CATEGORY" val="diagram"/>
  <p:tag name="KSO_WM_TEMPLATE_INDEX" val="2023796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27.xml><?xml version="1.0" encoding="utf-8"?>
<p:tagLst xmlns:p="http://schemas.openxmlformats.org/presentationml/2006/main">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7964_2*l_h_i*1_1_3"/>
  <p:tag name="KSO_WM_TEMPLATE_CATEGORY" val="diagram"/>
  <p:tag name="KSO_WM_TEMPLATE_INDEX" val="20237964"/>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UNIT_TEXT_FILL_FORE_SCHEMECOLOR_INDEX" val="5"/>
  <p:tag name="KSO_WM_UNIT_TEXT_FILL_TYPE" val="1"/>
  <p:tag name="KSO_WM_UNIT_USESOURCEFORMAT_APPLY" val="1"/>
</p:tagLst>
</file>

<file path=ppt/tags/tag128.xml><?xml version="1.0" encoding="utf-8"?>
<p:tagLst xmlns:p="http://schemas.openxmlformats.org/presentationml/2006/main">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solid&quot;:{&quot;brightness&quot;:0,&quot;colorType&quot;:1,&quot;foreColorIndex&quot;:6,&quot;transparency&quot;:0.94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7964_2*l_h_i*1_2_2"/>
  <p:tag name="KSO_WM_TEMPLATE_CATEGORY" val="diagram"/>
  <p:tag name="KSO_WM_TEMPLATE_INDEX" val="20237964"/>
  <p:tag name="KSO_WM_UNIT_LAYERLEVEL" val="1_1_1"/>
  <p:tag name="KSO_WM_TAG_VERSION" val="3.0"/>
  <p:tag name="KSO_WM_BEAUTIFY_FLAG" val="#wm#"/>
  <p:tag name="KSO_WM_UNIT_FILL_TYPE" val="1"/>
  <p:tag name="KSO_WM_UNIT_FILL_FORE_SCHEMECOLOR_INDEX" val="6"/>
  <p:tag name="KSO_WM_UNIT_FILL_FORE_SCHEMECOLOR_INDEX_BRIGHTNESS" val="0"/>
  <p:tag name="KSO_WM_UNIT_TEXT_FILL_FORE_SCHEMECOLOR_INDEX" val="5"/>
  <p:tag name="KSO_WM_UNIT_TEXT_FILL_TYPE" val="1"/>
  <p:tag name="KSO_WM_UNIT_USESOURCEFORMAT_APPLY" val="1"/>
</p:tagLst>
</file>

<file path=ppt/tags/tag129.xml><?xml version="1.0" encoding="utf-8"?>
<p:tagLst xmlns:p="http://schemas.openxmlformats.org/presentationml/2006/main">
  <p:tag name="KSO_WM_UNIT_TEXT_FILL_FORE_SCHEMECOLOR_INDEX_BRIGHTNESS" val="0.3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64_2*l_h_f*1_2_1"/>
  <p:tag name="KSO_WM_TEMPLATE_CATEGORY" val="diagram"/>
  <p:tag name="KSO_WM_TEMPLATE_INDEX" val="20237964"/>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13.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30.xml><?xml version="1.0" encoding="utf-8"?>
<p:tagLst xmlns:p="http://schemas.openxmlformats.org/presentationml/2006/main">
  <p:tag name="KSO_WM_UNIT_TEXT_FILL_FORE_SCHEMECOLOR_INDEX_BRIGHTNESS" val="0.1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64_2*l_h_a*1_2_1"/>
  <p:tag name="KSO_WM_TEMPLATE_CATEGORY" val="diagram"/>
  <p:tag name="KSO_WM_TEMPLATE_INDEX" val="20237964"/>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31.xml><?xml version="1.0" encoding="utf-8"?>
<p:tagLst xmlns:p="http://schemas.openxmlformats.org/presentationml/2006/main">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7964_2*l_h_i*1_2_3"/>
  <p:tag name="KSO_WM_TEMPLATE_CATEGORY" val="diagram"/>
  <p:tag name="KSO_WM_TEMPLATE_INDEX" val="20237964"/>
  <p:tag name="KSO_WM_UNIT_LAYERLEVEL" val="1_1_1"/>
  <p:tag name="KSO_WM_TAG_VERSION" val="3.0"/>
  <p:tag name="KSO_WM_BEAUTIFY_FLAG" val="#wm#"/>
  <p:tag name="KSO_WM_UNIT_FILL_TYPE" val="1"/>
  <p:tag name="KSO_WM_UNIT_FILL_FORE_SCHEMECOLOR_INDEX" val="6"/>
  <p:tag name="KSO_WM_UNIT_FILL_FORE_SCHEMECOLOR_INDEX_BRIGHTNESS" val="0"/>
  <p:tag name="KSO_WM_UNIT_TEXT_FILL_FORE_SCHEMECOLOR_INDEX" val="5"/>
  <p:tag name="KSO_WM_UNIT_TEXT_FILL_TYPE" val="1"/>
  <p:tag name="KSO_WM_UNIT_USESOURCEFORMAT_APPLY" val="1"/>
</p:tagLst>
</file>

<file path=ppt/tags/tag132.xml><?xml version="1.0" encoding="utf-8"?>
<p:tagLst xmlns:p="http://schemas.openxmlformats.org/presentationml/2006/main">
  <p:tag name="KSO_WM_UNIT_ISCONTENTSTITLE" val="0"/>
  <p:tag name="KSO_WM_UNIT_ISNUMDGMTITLE" val="0"/>
  <p:tag name="KSO_WM_UNIT_NOCLEAR" val="0"/>
  <p:tag name="KSO_WM_UNIT_TEXT_FILL_FORE_SCHEMECOLOR_INDEX_BRIGHTNESS" val="0.1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64_2*l_h_i*1_1_1"/>
  <p:tag name="KSO_WM_TEMPLATE_CATEGORY" val="diagram"/>
  <p:tag name="KSO_WM_TEMPLATE_INDEX" val="20237964"/>
  <p:tag name="KSO_WM_UNIT_LAYERLEVEL" val="1_1_1"/>
  <p:tag name="KSO_WM_TAG_VERSION" val="3.0"/>
  <p:tag name="KSO_WM_BEAUTIFY_FLAG" val="#wm#"/>
  <p:tag name="KSO_WM_UNIT_PRESET_TEXT" val="01、"/>
  <p:tag name="KSO_WM_UNIT_TEXT_FILL_FORE_SCHEMECOLOR_INDEX" val="1"/>
  <p:tag name="KSO_WM_UNIT_TEXT_FILL_TYPE" val="1"/>
  <p:tag name="KSO_WM_UNIT_USESOURCEFORMAT_APPLY" val="1"/>
</p:tagLst>
</file>

<file path=ppt/tags/tag133.xml><?xml version="1.0" encoding="utf-8"?>
<p:tagLst xmlns:p="http://schemas.openxmlformats.org/presentationml/2006/main">
  <p:tag name="KSO_WM_UNIT_ISCONTENTSTITLE" val="0"/>
  <p:tag name="KSO_WM_UNIT_ISNUMDGMTITLE" val="0"/>
  <p:tag name="KSO_WM_UNIT_NOCLEAR" val="0"/>
  <p:tag name="KSO_WM_UNIT_TEXT_FILL_FORE_SCHEMECOLOR_INDEX_BRIGHTNESS" val="0.1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64_2*l_h_i*1_2_1"/>
  <p:tag name="KSO_WM_TEMPLATE_CATEGORY" val="diagram"/>
  <p:tag name="KSO_WM_TEMPLATE_INDEX" val="20237964"/>
  <p:tag name="KSO_WM_UNIT_LAYERLEVEL" val="1_1_1"/>
  <p:tag name="KSO_WM_TAG_VERSION" val="3.0"/>
  <p:tag name="KSO_WM_BEAUTIFY_FLAG" val="#wm#"/>
  <p:tag name="KSO_WM_UNIT_PRESET_TEXT" val="02、"/>
  <p:tag name="KSO_WM_UNIT_TEXT_FILL_FORE_SCHEMECOLOR_INDEX" val="1"/>
  <p:tag name="KSO_WM_UNIT_TEXT_FILL_TYPE" val="1"/>
  <p:tag name="KSO_WM_UNIT_USESOURCEFORMAT_APPLY" val="1"/>
</p:tagLst>
</file>

<file path=ppt/tags/tag134.xml><?xml version="1.0" encoding="utf-8"?>
<p:tagLst xmlns:p="http://schemas.openxmlformats.org/presentationml/2006/main">
  <p:tag name="KSO_WM_UNIT_ISCONTENTSTITLE" val="0"/>
  <p:tag name="KSO_WM_UNIT_ISNUMDGMTITLE" val="0"/>
  <p:tag name="KSO_WM_UNIT_NOCLEAR" val="0"/>
  <p:tag name="KSO_WM_UNIT_TEXT_FILL_FORE_SCHEMECOLOR_INDEX_BRIGHTNESS" val="0.15"/>
  <p:tag name="KSO_WM_DIAGRAM_MAX_ITEMCNT" val="3"/>
  <p:tag name="KSO_WM_DIAGRAM_MIN_ITEMCNT" val="2"/>
  <p:tag name="KSO_WM_DIAGRAM_VIRTUALLY_FRAME" val="{&quot;height&quot;:134.44613647460938,&quot;left&quot;:53.1803937007874,&quot;top&quot;:365.20984514852205,&quot;width&quot;:850.47960629921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7964_2*l_h_i*1_3_1"/>
  <p:tag name="KSO_WM_TEMPLATE_CATEGORY" val="diagram"/>
  <p:tag name="KSO_WM_TEMPLATE_INDEX" val="20237964"/>
  <p:tag name="KSO_WM_UNIT_LAYERLEVEL" val="1_1_1"/>
  <p:tag name="KSO_WM_TAG_VERSION" val="3.0"/>
  <p:tag name="KSO_WM_BEAUTIFY_FLAG" val="#wm#"/>
  <p:tag name="KSO_WM_UNIT_PRESET_TEXT" val="03、"/>
  <p:tag name="KSO_WM_UNIT_TEXT_FILL_FORE_SCHEMECOLOR_INDEX" val="1"/>
  <p:tag name="KSO_WM_UNIT_TEXT_FILL_TYPE" val="1"/>
  <p:tag name="KSO_WM_UNIT_USESOURCEFORMAT_APPLY" val="1"/>
</p:tagLst>
</file>

<file path=ppt/tags/tag135.xml><?xml version="1.0" encoding="utf-8"?>
<p:tagLst xmlns:p="http://schemas.openxmlformats.org/presentationml/2006/main">
  <p:tag name="KSO_WM_SPECIAL_SOURCE" val="bdnull"/>
  <p:tag name="KSO_WM_SLIDE_ID" val="custom20238386_1"/>
  <p:tag name="KSO_WM_TEMPLATE_SUBCATEGORY" val="0"/>
  <p:tag name="KSO_WM_TEMPLATE_MASTER_TYPE" val="0"/>
  <p:tag name="KSO_WM_TEMPLATE_COLOR_TYPE" val="0"/>
  <p:tag name="KSO_WM_SLIDE_TYPE" val="text"/>
  <p:tag name="KSO_WM_SLIDE_SUBTYPE" val="picTxt"/>
  <p:tag name="KSO_WM_SLIDE_ITEM_CNT" val="2"/>
  <p:tag name="KSO_WM_SLIDE_INDEX" val="1"/>
  <p:tag name="KSO_WM_SLIDE_SIZE" val="850.47*134.446"/>
  <p:tag name="KSO_WM_SLIDE_POSITION" val="53.1804*365.212"/>
  <p:tag name="KSO_WM_DIAGRAM_GROUP_CODE" val="l1-1"/>
  <p:tag name="KSO_WM_SLIDE_DIAGTYPE" val="l"/>
  <p:tag name="KSO_WM_TAG_VERSION" val="3.0"/>
  <p:tag name="KSO_WM_BEAUTIFY_FLAG" val="#wm#"/>
  <p:tag name="KSO_WM_TEMPLATE_CATEGORY" val="custom"/>
  <p:tag name="KSO_WM_TEMPLATE_INDEX" val="20238386"/>
  <p:tag name="KSO_WM_SLIDE_LAYOUT" val="a_α_l"/>
  <p:tag name="KSO_WM_SLIDE_LAYOUT_CNT" val="1_1_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37.xml><?xml version="1.0" encoding="utf-8"?>
<p:tagLst xmlns:p="http://schemas.openxmlformats.org/presentationml/2006/main">
  <p:tag name="KSO_WM_BEAUTIFY_FLAG" val="#wm#"/>
  <p:tag name="KSO_WM_TEMPLATE_CATEGORY" val="custom"/>
  <p:tag name="KSO_WM_TEMPLATE_INDEX" val="20238386"/>
</p:tagLst>
</file>

<file path=ppt/tags/tag138.xml><?xml version="1.0" encoding="utf-8"?>
<p:tagLst xmlns:p="http://schemas.openxmlformats.org/presentationml/2006/main">
  <p:tag name="KSO_WM_UNIT_VALUE" val="1139*338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291_1*d*1"/>
  <p:tag name="KSO_WM_TEMPLATE_CATEGORY" val="custom"/>
  <p:tag name="KSO_WM_TEMPLATE_INDEX" val="20238291"/>
  <p:tag name="KSO_WM_UNIT_LAYERLEVEL" val="1"/>
  <p:tag name="KSO_WM_TAG_VERSION" val="3.0"/>
  <p:tag name="KSO_WM_BEAUTIFY_FLAG" val="#wm#"/>
  <p:tag name="KSO_WM_UNIT_FILL_FORE_SCHEMECOLOR_INDEX" val="5"/>
  <p:tag name="KSO_WM_UNIT_FILL_TYPE" val="1"/>
  <p:tag name="KSO_WM_UNIT_LINE_FORE_SCHEMECOLOR_INDEX" val="5"/>
  <p:tag name="KSO_WM_UNIT_LINE_FILL_TYPE" val="2"/>
  <p:tag name="KSO_WM_UNIT_USESOURCEFORMAT_APPLY"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91_1*i*1"/>
  <p:tag name="KSO_WM_TEMPLATE_CATEGORY" val="custom"/>
  <p:tag name="KSO_WM_TEMPLATE_INDEX" val="20238291"/>
  <p:tag name="KSO_WM_UNIT_LAYERLEVEL" val="1"/>
  <p:tag name="KSO_WM_TAG_VERSION" val="3.0"/>
  <p:tag name="KSO_WM_BEAUTIFY_FLAG" val="#wm#"/>
  <p:tag name="KSO_WM_DIAGRAM_VERSION" val="3"/>
  <p:tag name="KSO_WM_DIAGRAM_COLOR_TRICK" val="1"/>
  <p:tag name="KSO_WM_DIAGRAM_COLOR_TEXT_CAN_REMOVE" val="n"/>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1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291_1*a*1"/>
  <p:tag name="KSO_WM_TEMPLATE_CATEGORY" val="custom"/>
  <p:tag name="KSO_WM_TEMPLATE_INDEX" val="20238291"/>
  <p:tag name="KSO_WM_UNIT_LAYERLEVEL" val="1"/>
  <p:tag name="KSO_WM_TAG_VERSION" val="3.0"/>
  <p:tag name="KSO_WM_BEAUTIFY_FLAG" val="#wm#"/>
  <p:tag name="KSO_WM_UNIT_VALUE" val="27"/>
  <p:tag name="KSO_WM_UNIT_PRESET_TEXT" val="The title goes here"/>
  <p:tag name="KSO_WM_UNIT_USESOURCEFORMAT_APPLY" val="1"/>
</p:tagLst>
</file>

<file path=ppt/tags/tag141.xml><?xml version="1.0" encoding="utf-8"?>
<p:tagLst xmlns:p="http://schemas.openxmlformats.org/presentationml/2006/main">
  <p:tag name="KSO_WM_UNIT_TEXT_FILL_FORE_SCHEMECOLOR_INDEX_BRIGHTNESS" val="0.15"/>
  <p:tag name="KSO_WM_UNIT_TEXT_FILL_TYPE" val="1"/>
  <p:tag name="KSO_WM_DIAGRAM_MAX_ITEMCNT" val="1"/>
  <p:tag name="KSO_WM_DIAGRAM_MIN_ITEMCNT" val="1"/>
  <p:tag name="KSO_WM_DIAGRAM_VIRTUALLY_FRAME" val="{&quot;height&quot;:122.9000015258789,&quot;left&quot;:150.65,&quot;top&quot;:297.63078663863536,&quot;width&quot;:325.41031496062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9_1*l_h_f*1_1_1"/>
  <p:tag name="KSO_WM_TEMPLATE_CATEGORY" val="diagram"/>
  <p:tag name="KSO_WM_TEMPLATE_INDEX" val="20237939"/>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142.xml><?xml version="1.0" encoding="utf-8"?>
<p:tagLst xmlns:p="http://schemas.openxmlformats.org/presentationml/2006/main">
  <p:tag name="KSO_WM_UNIT_TEXT_FILL_FORE_SCHEMECOLOR_INDEX_BRIGHTNESS" val="0.15"/>
  <p:tag name="KSO_WM_DIAGRAM_MAX_ITEMCNT" val="1"/>
  <p:tag name="KSO_WM_DIAGRAM_MIN_ITEMCNT" val="1"/>
  <p:tag name="KSO_WM_DIAGRAM_VIRTUALLY_FRAME" val="{&quot;height&quot;:122.9000015258789,&quot;left&quot;:150.65,&quot;top&quot;:297.63078663863536,&quot;width&quot;:325.41031496062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9_1*l_h_a*1_1_1"/>
  <p:tag name="KSO_WM_TEMPLATE_CATEGORY" val="diagram"/>
  <p:tag name="KSO_WM_TEMPLATE_INDEX" val="20237939"/>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143.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25.4*89"/>
  <p:tag name="KSO_WM_SLIDE_POSITION" val="150.66*331.531"/>
  <p:tag name="KSO_WM_SLIDE_LAYOUT" val="a_d_l"/>
  <p:tag name="KSO_WM_SLIDE_LAYOUT_CNT" val="1_1_1"/>
  <p:tag name="KSO_WM_SPECIAL_SOURCE" val="bdnull"/>
  <p:tag name="KSO_WM_DIAGRAM_GROUP_CODE" val="l1-1"/>
  <p:tag name="KSO_WM_SLIDE_DIAGTYPE" val="l"/>
  <p:tag name="KSO_WM_TEMPLATE_INDEX" val="20238291"/>
  <p:tag name="KSO_WM_TEMPLATE_SUBCATEGORY" val="0"/>
  <p:tag name="KSO_WM_SLIDE_INDEX" val="1"/>
  <p:tag name="KSO_WM_TAG_VERSION" val="3.0"/>
  <p:tag name="KSO_WM_SLIDE_ID" val="custom20238291_1"/>
  <p:tag name="KSO_WM_SLIDE_ITEM_CNT"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363_1*i*1"/>
  <p:tag name="KSO_WM_TEMPLATE_CATEGORY" val="custom"/>
  <p:tag name="KSO_WM_TEMPLATE_INDEX" val="20238363"/>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63_1*i*2"/>
  <p:tag name="KSO_WM_TEMPLATE_CATEGORY" val="custom"/>
  <p:tag name="KSO_WM_TEMPLATE_INDEX" val="20238363"/>
  <p:tag name="KSO_WM_UNIT_LAYERLEVEL" val="1"/>
  <p:tag name="KSO_WM_TAG_VERSION" val="3.0"/>
  <p:tag name="KSO_WM_BEAUTIFY_FLAG" val="#wm#"/>
  <p:tag name="KSO_WM_UNIT_FILL_FORE_SCHEMECOLOR_INDEX" val="14"/>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UNIT_ISCONTENTSTITLE" val="0"/>
  <p:tag name="KSO_WM_UNIT_ISNUMDGMTITLE" val="0"/>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63"/>
  <p:tag name="KSO_WM_UNIT_ID" val="custom20238363_1*a*1"/>
  <p:tag name="KSO_WM_UNIT_PRESET_TEXT" val="The title goes here"/>
  <p:tag name="KSO_WM_UNIT_TEXT_FILL_FORE_SCHEMECOLOR_INDEX" val="2"/>
  <p:tag name="KSO_WM_UNIT_TEXT_FILL_TYPE" val="1"/>
  <p:tag name="KSO_WM_UNIT_USESOURCEFORMAT_APPLY" val="1"/>
</p:tagLst>
</file>

<file path=ppt/tags/tag147.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8371_1*l_h_i*1_1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48.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8371_1*l_h_f*1_1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49.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8371_1*l_h_a*1_1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5.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50.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8371_1*l_h_i*1_1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1"/>
  <p:tag name="KSO_WM_UNIT_USESOURCEFORMAT_APPLY" val="1"/>
</p:tagLst>
</file>

<file path=ppt/tags/tag151.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8371_1*l_h_i*1_2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52.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8371_1*l_h_f*1_2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53.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8371_1*l_h_a*1_2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54.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8371_1*l_h_i*1_2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2"/>
  <p:tag name="KSO_WM_UNIT_USESOURCEFORMAT_APPLY" val="1"/>
</p:tagLst>
</file>

<file path=ppt/tags/tag155.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8371_1*l_h_i*1_3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56.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8371_1*l_h_f*1_3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57.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8371_1*l_h_a*1_3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58.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8371_1*l_h_i*1_3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3"/>
  <p:tag name="KSO_WM_UNIT_USESOURCEFORMAT_APPLY" val="1"/>
</p:tagLst>
</file>

<file path=ppt/tags/tag159.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8371_1*l_h_i*1_4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6.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60.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8371_1*l_h_f*1_4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61.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8371_1*l_h_a*1_4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62.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8371_1*l_h_i*1_4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4"/>
  <p:tag name="KSO_WM_UNIT_USESOURCEFORMAT_APPLY" val="1"/>
</p:tagLst>
</file>

<file path=ppt/tags/tag163.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238371_1*l_h_i*1_5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64.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8371_1*l_h_f*1_5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65.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8371_1*l_h_a*1_5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66.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8371_1*l_h_i*1_5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5"/>
  <p:tag name="KSO_WM_UNIT_USESOURCEFORMAT_APPLY" val="1"/>
</p:tagLst>
</file>

<file path=ppt/tags/tag167.xml><?xml version="1.0" encoding="utf-8"?>
<p:tagLst xmlns:p="http://schemas.openxmlformats.org/presentationml/2006/main">
  <p:tag name="KSO_WM_UNIT_FILL_FORE_SCHEMECOLOR_INDEX" val="14"/>
  <p:tag name="KSO_WM_UNIT_FILL_FORE_SCHEMECOLOR_INDEX_BRIGHTNESS"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6_2"/>
  <p:tag name="KSO_WM_UNIT_ID" val="diagram20238371_1*l_h_i*1_6_2"/>
  <p:tag name="KSO_WM_TEMPLATE_CATEGORY" val="diagram"/>
  <p:tag name="KSO_WM_TEMPLATE_INDEX" val="20238371"/>
  <p:tag name="KSO_WM_UNIT_LAYERLEVEL" val="1_1_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1"/>
</p:tagLst>
</file>

<file path=ppt/tags/tag168.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12121&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76"/>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8371_1*l_h_f*1_6_1"/>
  <p:tag name="KSO_WM_TEMPLATE_CATEGORY" val="diagram"/>
  <p:tag name="KSO_WM_TEMPLATE_INDEX" val="20238371"/>
  <p:tag name="KSO_WM_UNIT_LAYERLEVEL" val="1_1_1"/>
  <p:tag name="KSO_WM_TAG_VERSION" val="3.0"/>
  <p:tag name="KSO_WM_BEAUTIFY_FLAG" val="#wm#"/>
  <p:tag name="KSO_WM_UNIT_PRESET_TEXT" val="Click here to add text"/>
  <p:tag name="KSO_WM_UNIT_USESOURCEFORMAT_APPLY" val="1"/>
</p:tagLst>
</file>

<file path=ppt/tags/tag169.xml><?xml version="1.0" encoding="utf-8"?>
<p:tagLst xmlns:p="http://schemas.openxmlformats.org/presentationml/2006/main">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238371_1*l_h_a*1_6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7.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170.xml><?xml version="1.0" encoding="utf-8"?>
<p:tagLst xmlns:p="http://schemas.openxmlformats.org/presentationml/2006/main">
  <p:tag name="KSO_WM_UNIT_ISCONTENTSTITLE" val="0"/>
  <p:tag name="KSO_WM_UNIT_ISNUMDGMTITLE" val="0"/>
  <p:tag name="KSO_WM_UNIT_NOCLEAR" val="0"/>
  <p:tag name="KSO_WM_DIAGRAM_MAX_ITEMCNT" val="6"/>
  <p:tag name="KSO_WM_DIAGRAM_MIN_ITEMCNT" val="6"/>
  <p:tag name="KSO_WM_DIAGRAM_VIRTUALLY_FRAME" val="{&quot;height&quot;:361.0928346456693,&quot;left&quot;:54.74998984990161,&quot;top&quot;:134.90716535433071,&quot;width&quot;:851.10742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1"/>
  <p:tag name="KSO_WM_UNIT_ID" val="diagram20238371_1*l_h_i*1_6_1"/>
  <p:tag name="KSO_WM_TEMPLATE_CATEGORY" val="diagram"/>
  <p:tag name="KSO_WM_TEMPLATE_INDEX" val="20238371"/>
  <p:tag name="KSO_WM_UNIT_LAYERLEVEL" val="1_1_1"/>
  <p:tag name="KSO_WM_TAG_VERSION" val="3.0"/>
  <p:tag name="KSO_WM_BEAUTIFY_FLAG" val="#wm#"/>
  <p:tag name="KSO_WM_UNIT_TEXT_FILL_FORE_SCHEMECOLOR_INDEX" val="1"/>
  <p:tag name="KSO_WM_UNIT_TEXT_FILL_TYPE" val="1"/>
  <p:tag name="KSO_WM_UNIT_PRESET_TEXT" val="06"/>
  <p:tag name="KSO_WM_UNIT_USESOURCEFORMAT_APPLY" val="1"/>
</p:tagLst>
</file>

<file path=ppt/tags/tag171.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l"/>
  <p:tag name="KSO_WM_SLIDE_LAYOUT_CNT" val="1_1"/>
  <p:tag name="KSO_WM_SLIDE_TYPE" val="text"/>
  <p:tag name="KSO_WM_SLIDE_SUBTYPE" val="picTxt"/>
  <p:tag name="KSO_WM_SLIDE_SIZE" val="851.107*361.093"/>
  <p:tag name="KSO_WM_SLIDE_POSITION" val="54.75*134.907"/>
  <p:tag name="KSO_WM_TEMPLATE_INDEX" val="20238363"/>
  <p:tag name="KSO_WM_TEMPLATE_SUBCATEGORY" val="0"/>
  <p:tag name="KSO_WM_SLIDE_INDEX" val="1"/>
  <p:tag name="KSO_WM_TAG_VERSION" val="3.0"/>
  <p:tag name="KSO_WM_SLIDE_ID" val="custom20238363_1"/>
  <p:tag name="KSO_WM_SLIDE_ITEM_CNT" val="6"/>
  <p:tag name="KSO_WM_SPECIAL_SOURCE" val="bdnull"/>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1_1*i*1"/>
  <p:tag name="KSO_WM_TEMPLATE_CATEGORY" val="custom"/>
  <p:tag name="KSO_WM_TEMPLATE_INDEX" val="20238401"/>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1_1*i*2"/>
  <p:tag name="KSO_WM_TEMPLATE_CATEGORY" val="custom"/>
  <p:tag name="KSO_WM_TEMPLATE_INDEX" val="20238401"/>
  <p:tag name="KSO_WM_UNIT_LAYERLEVEL" val="1"/>
  <p:tag name="KSO_WM_TAG_VERSION" val="3.0"/>
  <p:tag name="KSO_WM_BEAUTIFY_FLAG" val="#wm#"/>
  <p:tag name="KSO_WM_UNIT_FILL_FORE_SCHEMECOLOR_INDEX" val="8"/>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VALUE" val="1105*3384"/>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1_1*d*1"/>
  <p:tag name="KSO_WM_TEMPLATE_CATEGORY" val="custom"/>
  <p:tag name="KSO_WM_TEMPLATE_INDEX" val="20238401"/>
  <p:tag name="KSO_WM_UNIT_LAYERLEVEL" val="1"/>
  <p:tag name="KSO_WM_TAG_VERSION" val="3.0"/>
  <p:tag name="KSO_WM_BEAUTIFY_FLAG" val="#wm#"/>
  <p:tag name="KSO_WM_UNIT_USESOURCEFORMAT_APPLY" val="1"/>
</p:tagLst>
</file>

<file path=ppt/tags/tag175.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401"/>
  <p:tag name="KSO_WM_UNIT_ID" val="custom20238401_1*a*1"/>
  <p:tag name="KSO_WM_UNIT_PRESET_TEXT" val="The title goes here"/>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DIAGRAM_MAX_ITEMCNT" val="1"/>
  <p:tag name="KSO_WM_DIAGRAM_MIN_ITEMCNT" val="1"/>
  <p:tag name="KSO_WM_DIAGRAM_VIRTUALLY_FRAME" val="{&quot;height&quot;:114.2500006916905,&quot;left&quot;:88.14999694824219,&quot;top&quot;:406.9499993083095,&quot;width&quot;:831.75000305175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2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1_1*l_h_f*1_1_1"/>
  <p:tag name="KSO_WM_TEMPLATE_CATEGORY" val="diagram"/>
  <p:tag name="KSO_WM_TEMPLATE_INDEX" val="20237971"/>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p:tag name="KSO_WM_UNIT_USESOURCEFORMAT_APPLY" val="1"/>
</p:tagLst>
</file>

<file path=ppt/tags/tag177.xml><?xml version="1.0" encoding="utf-8"?>
<p:tagLst xmlns:p="http://schemas.openxmlformats.org/presentationml/2006/main">
  <p:tag name="KSO_WM_DIAGRAM_MAX_ITEMCNT" val="1"/>
  <p:tag name="KSO_WM_DIAGRAM_MIN_ITEMCNT" val="1"/>
  <p:tag name="KSO_WM_DIAGRAM_VIRTUALLY_FRAME" val="{&quot;height&quot;:114.2500006916905,&quot;left&quot;:88.14999694824219,&quot;top&quot;:406.9499993083095,&quot;width&quot;:831.75000305175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71_1*l_h_a*1_1_1"/>
  <p:tag name="KSO_WM_TEMPLATE_CATEGORY" val="diagram"/>
  <p:tag name="KSO_WM_TEMPLATE_INDEX" val="20237971"/>
  <p:tag name="KSO_WM_UNIT_LAYERLEVEL" val="1_1_1"/>
  <p:tag name="KSO_WM_TAG_VERSION" val="3.0"/>
  <p:tag name="KSO_WM_BEAUTIFY_FLAG" val="#wm#"/>
  <p:tag name="KSO_WM_UNIT_TEXT_FILL_FORE_SCHEMECOLOR_INDEX" val="1"/>
  <p:tag name="KSO_WM_UNIT_TEXT_FILL_TYPE" val="1"/>
  <p:tag name="KSO_WM_UNIT_PRESET_TEXT" val="Your title here"/>
  <p:tag name="KSO_WM_UNIT_USESOURCEFORMAT_APPLY" val="1"/>
</p:tagLst>
</file>

<file path=ppt/tags/tag17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02.1*23.6"/>
  <p:tag name="KSO_WM_SLIDE_POSITION" val="88.15*460.25"/>
  <p:tag name="KSO_WM_SLIDE_LAYOUT" val="a_d_l"/>
  <p:tag name="KSO_WM_SLIDE_LAYOUT_CNT" val="1_1_1"/>
  <p:tag name="KSO_WM_SPECIAL_SOURCE" val="bdnull"/>
  <p:tag name="KSO_WM_DIAGRAM_GROUP_CODE" val="l1-1"/>
  <p:tag name="KSO_WM_SLIDE_DIAGTYPE" val="l"/>
  <p:tag name="KSO_WM_TEMPLATE_INDEX" val="20238401"/>
  <p:tag name="KSO_WM_TEMPLATE_SUBCATEGORY" val="0"/>
  <p:tag name="KSO_WM_SLIDE_INDEX" val="1"/>
  <p:tag name="KSO_WM_TAG_VERSION" val="3.0"/>
  <p:tag name="KSO_WM_SLIDE_ID" val="custom20238401_1"/>
  <p:tag name="KSO_WM_SLIDE_ITEM_CNT" val="1"/>
</p:tagLst>
</file>

<file path=ppt/tags/tag18.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19.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21.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22.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23.xml><?xml version="1.0" encoding="utf-8"?>
<p:tagLst xmlns:p="http://schemas.openxmlformats.org/presentationml/2006/main">
  <p:tag name="KSO_WM_DIAGRAM_VIRTUALLY_FRAME" val="{&quot;height&quot;:297.4786614173228,&quot;left&quot;:136.8,&quot;top&quot;:157.97133858267716,&quot;width&quot;:788.65}"/>
</p:tagLst>
</file>

<file path=ppt/tags/tag24.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25.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26.xml><?xml version="1.0" encoding="utf-8"?>
<p:tagLst xmlns:p="http://schemas.openxmlformats.org/presentationml/2006/main">
  <p:tag name="KSO_WM_DIAGRAM_VIRTUALLY_FRAME" val="{&quot;height&quot;:297.4786614173228,&quot;left&quot;:136.8,&quot;top&quot;:157.97133858267716,&quot;width&quot;:788.65}"/>
</p:tagLst>
</file>

<file path=ppt/tags/tag27.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28.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29.xml><?xml version="1.0" encoding="utf-8"?>
<p:tagLst xmlns:p="http://schemas.openxmlformats.org/presentationml/2006/main">
  <p:tag name="KSO_WM_DIAGRAM_VIRTUALLY_FRAME" val="{&quot;height&quot;:297.4786614173228,&quot;left&quot;:136.8,&quot;top&quot;:157.97133858267716,&quot;width&quot;:788.6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31.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97.4786614173228,&quot;left&quot;:136.8,&quot;top&quot;:157.97133858267716,&quot;width&quot;:788.65}"/>
</p:tagLst>
</file>

<file path=ppt/tags/tag32.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32.7240157480315,&quot;left&quot;:331.69858267716535,&quot;top&quot;:59.39527559055118,&quot;width&quot;:561.4514173228347}"/>
</p:tagLst>
</file>

<file path=ppt/tags/tag33.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32.7240157480315,&quot;left&quot;:331.69858267716535,&quot;top&quot;:59.39527559055118,&quot;width&quot;:561.4514173228347}"/>
</p:tagLst>
</file>

<file path=ppt/tags/tag34.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32.7240157480315,&quot;left&quot;:331.69858267716535,&quot;top&quot;:59.39527559055118,&quot;width&quot;:561.4514173228347}"/>
</p:tagLst>
</file>

<file path=ppt/tags/tag35.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32.7240157480315,&quot;left&quot;:331.69858267716535,&quot;top&quot;:59.39527559055118,&quot;width&quot;:561.4514173228347}"/>
</p:tagLst>
</file>

<file path=ppt/tags/tag36.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32.7240157480315,&quot;left&quot;:331.69858267716535,&quot;top&quot;:59.39527559055118,&quot;width&quot;:561.4514173228347}"/>
</p:tagLst>
</file>

<file path=ppt/tags/tag3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8170_3*m_h_f*1_3_1"/>
  <p:tag name="KSO_WM_TEMPLATE_CATEGORY" val="diagram"/>
  <p:tag name="KSO_WM_TEMPLATE_INDEX" val="20238170"/>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3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8170_3*m_h_f*1_4_1"/>
  <p:tag name="KSO_WM_TEMPLATE_CATEGORY" val="diagram"/>
  <p:tag name="KSO_WM_TEMPLATE_INDEX" val="20238170"/>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3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8170_3*m_h_f*1_1_1"/>
  <p:tag name="KSO_WM_TEMPLATE_CATEGORY" val="diagram"/>
  <p:tag name="KSO_WM_TEMPLATE_INDEX" val="20238170"/>
  <p:tag name="KSO_WM_UNIT_LAYERLEVEL" val="1_1_1"/>
  <p:tag name="KSO_WM_TAG_VERSION" val="3.0"/>
  <p:tag name="KSO_WM_BEAUTIFY_FLAG" val="#wm#"/>
  <p:tag name="KSO_WM_UNIT_VALUE" val="65"/>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8170_3*m_h_f*1_2_1"/>
  <p:tag name="KSO_WM_TEMPLATE_CATEGORY" val="diagram"/>
  <p:tag name="KSO_WM_TEMPLATE_INDEX" val="20238170"/>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0"/>
  <p:tag name="KSO_WM_UNIT_PRESET_TEXT" val="Presentations are communication tools"/>
  <p:tag name="KSO_WM_UNIT_TEXT_FILL_FORE_SCHEMECOLOR_INDEX" val="1"/>
  <p:tag name="KSO_WM_UNIT_TEXT_FILL_TYPE" val="1"/>
  <p:tag name="KSO_WM_DIAGRAM_USE_COLOR_VALUE" val="{&quot;color_scheme&quot;:1,&quot;color_type&quot;:1,&quot;theme_color_indexes&quot;:[]}"/>
</p:tagLst>
</file>

<file path=ppt/tags/tag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3_3"/>
  <p:tag name="KSO_WM_TEMPLATE_CATEGORY" val="diagram"/>
  <p:tag name="KSO_WM_TEMPLATE_INDEX" val="20238170"/>
  <p:tag name="KSO_WM_UNIT_LAYERLEVEL" val="1_1_1"/>
  <p:tag name="KSO_WM_TAG_VERSION" val="3.0"/>
  <p:tag name="KSO_WM_UNIT_TYPE" val="m_h_i"/>
  <p:tag name="KSO_WM_UNIT_INDEX" val="1_3_3"/>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7,&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3_1"/>
  <p:tag name="KSO_WM_TEMPLATE_CATEGORY" val="diagram"/>
  <p:tag name="KSO_WM_TEMPLATE_INDEX" val="20238170"/>
  <p:tag name="KSO_WM_UNIT_LAYERLEVEL" val="1_1_1"/>
  <p:tag name="KSO_WM_TAG_VERSION" val="3.0"/>
  <p:tag name="KSO_WM_UNIT_ISCONTENTSTITLE" val="0"/>
  <p:tag name="KSO_WM_UNIT_ISNUMDGMTITLE" val="0"/>
  <p:tag name="KSO_WM_UNIT_NOCLEAR" val="0"/>
  <p:tag name="KSO_WM_UNIT_TYPE" val="m_h_i"/>
  <p:tag name="KSO_WM_UNIT_INDEX" val="1_3_1"/>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7,&quot;transparency&quot;:0},&quot;type&quot;:1},&quot;glow&quot;:{&quot;colorType&quot;:0},&quot;line&quot;:{&quot;type&quot;:0},&quot;shadow&quot;:{&quot;brightness&quot;:0.800000011920929,&quot;colorType&quot;:1,&quot;foreColorIndex&quot;:7,&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
</p:tagLst>
</file>

<file path=ppt/tags/tag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3_4"/>
  <p:tag name="KSO_WM_TEMPLATE_CATEGORY" val="diagram"/>
  <p:tag name="KSO_WM_TEMPLATE_INDEX" val="20238170"/>
  <p:tag name="KSO_WM_UNIT_LAYERLEVEL" val="1_1_1"/>
  <p:tag name="KSO_WM_TAG_VERSION" val="3.0"/>
  <p:tag name="KSO_WM_UNIT_TYPE" val="m_h_i"/>
  <p:tag name="KSO_WM_UNIT_INDEX" val="1_3_4"/>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7,&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3_2"/>
  <p:tag name="KSO_WM_TEMPLATE_CATEGORY" val="diagram"/>
  <p:tag name="KSO_WM_TEMPLATE_INDEX" val="20238170"/>
  <p:tag name="KSO_WM_UNIT_LAYERLEVEL" val="1_1_1"/>
  <p:tag name="KSO_WM_TAG_VERSION" val="3.0"/>
  <p:tag name="KSO_WM_UNIT_TYPE" val="m_h_i"/>
  <p:tag name="KSO_WM_UNIT_INDEX" val="1_3_2"/>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solidLine&quot;:{&quot;brightness&quot;:0,&quot;colorType&quot;:1,&quot;foreColorIndex&quot;:7,&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7"/>
  <p:tag name="KSO_WM_DIAGRAM_USE_COLOR_VALUE" val="{&quot;color_scheme&quot;:1,&quot;color_type&quot;:1,&quot;theme_color_indexes&quot;:[]}"/>
</p:tagLst>
</file>

<file path=ppt/tags/tag4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4_3"/>
  <p:tag name="KSO_WM_TEMPLATE_CATEGORY" val="diagram"/>
  <p:tag name="KSO_WM_TEMPLATE_INDEX" val="20238170"/>
  <p:tag name="KSO_WM_UNIT_LAYERLEVEL" val="1_1_1"/>
  <p:tag name="KSO_WM_TAG_VERSION" val="3.0"/>
  <p:tag name="KSO_WM_UNIT_TYPE" val="m_h_i"/>
  <p:tag name="KSO_WM_UNIT_INDEX" val="1_4_3"/>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8,&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
  <p:tag name="KSO_WM_DIAGRAM_USE_COLOR_VALUE" val="{&quot;color_scheme&quot;:1,&quot;color_type&quot;:1,&quot;theme_color_indexes&quot;:[]}"/>
</p:tagLst>
</file>

<file path=ppt/tags/tag4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4_1"/>
  <p:tag name="KSO_WM_TEMPLATE_CATEGORY" val="diagram"/>
  <p:tag name="KSO_WM_TEMPLATE_INDEX" val="20238170"/>
  <p:tag name="KSO_WM_UNIT_LAYERLEVEL" val="1_1_1"/>
  <p:tag name="KSO_WM_TAG_VERSION" val="3.0"/>
  <p:tag name="KSO_WM_UNIT_ISCONTENTSTITLE" val="0"/>
  <p:tag name="KSO_WM_UNIT_ISNUMDGMTITLE" val="0"/>
  <p:tag name="KSO_WM_UNIT_NOCLEAR" val="0"/>
  <p:tag name="KSO_WM_UNIT_TYPE" val="m_h_i"/>
  <p:tag name="KSO_WM_UNIT_INDEX" val="1_4_1"/>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8,&quot;transparency&quot;:0},&quot;type&quot;:1},&quot;glow&quot;:{&quot;colorType&quot;:0},&quot;line&quot;:{&quot;type&quot;:0},&quot;shadow&quot;:{&quot;brightness&quot;:0.800000011920929,&quot;colorType&quot;:1,&quot;foreColorIndex&quot;:7,&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
  <p:tag name="KSO_WM_DIAGRAM_USE_COLOR_VALUE" val="{&quot;color_scheme&quot;:1,&quot;color_type&quot;:1,&quot;theme_color_indexes&quot;:[]}"/>
</p:tagLst>
</file>

<file path=ppt/tags/tag4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4_4"/>
  <p:tag name="KSO_WM_TEMPLATE_CATEGORY" val="diagram"/>
  <p:tag name="KSO_WM_TEMPLATE_INDEX" val="20238170"/>
  <p:tag name="KSO_WM_UNIT_LAYERLEVEL" val="1_1_1"/>
  <p:tag name="KSO_WM_TAG_VERSION" val="3.0"/>
  <p:tag name="KSO_WM_UNIT_TYPE" val="m_h_i"/>
  <p:tag name="KSO_WM_UNIT_INDEX" val="1_4_4"/>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4_2"/>
  <p:tag name="KSO_WM_TEMPLATE_CATEGORY" val="diagram"/>
  <p:tag name="KSO_WM_TEMPLATE_INDEX" val="20238170"/>
  <p:tag name="KSO_WM_UNIT_LAYERLEVEL" val="1_1_1"/>
  <p:tag name="KSO_WM_TAG_VERSION" val="3.0"/>
  <p:tag name="KSO_WM_UNIT_TYPE" val="m_h_i"/>
  <p:tag name="KSO_WM_UNIT_INDEX" val="1_4_2"/>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solidLine&quot;:{&quot;brightness&quot;:0,&quot;colorType&quot;:1,&quot;foreColorIndex&quot;:8,&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8"/>
  <p:tag name="KSO_WM_DIAGRAM_USE_COLOR_VALUE" val="{&quot;color_scheme&quot;:1,&quot;color_type&quot;:1,&quot;theme_color_indexes&quot;:[]}"/>
</p:tagLst>
</file>

<file path=ppt/tags/tag4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1_3"/>
  <p:tag name="KSO_WM_TEMPLATE_CATEGORY" val="diagram"/>
  <p:tag name="KSO_WM_TEMPLATE_INDEX" val="20238170"/>
  <p:tag name="KSO_WM_UNIT_LAYERLEVEL" val="1_1_1"/>
  <p:tag name="KSO_WM_TAG_VERSION" val="3.0"/>
  <p:tag name="KSO_WM_UNIT_TYPE" val="m_h_i"/>
  <p:tag name="KSO_WM_UNIT_INDEX" val="1_1_3"/>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5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1_1"/>
  <p:tag name="KSO_WM_TEMPLATE_CATEGORY" val="diagram"/>
  <p:tag name="KSO_WM_TEMPLATE_INDEX" val="20238170"/>
  <p:tag name="KSO_WM_UNIT_LAYERLEVEL" val="1_1_1"/>
  <p:tag name="KSO_WM_TAG_VERSION" val="3.0"/>
  <p:tag name="KSO_WM_UNIT_ISCONTENTSTITLE" val="0"/>
  <p:tag name="KSO_WM_UNIT_ISNUMDGMTITLE" val="0"/>
  <p:tag name="KSO_WM_UNIT_NOCLEAR" val="0"/>
  <p:tag name="KSO_WM_UNIT_TYPE" val="m_h_i"/>
  <p:tag name="KSO_WM_UNIT_INDEX" val="1_1_1"/>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5,&quot;transparency&quot;:0},&quot;type&quot;:1},&quot;glow&quot;:{&quot;colorType&quot;:0},&quot;line&quot;:{&quot;type&quot;:0},&quot;shadow&quot;:{&quot;brightness&quot;:0.800000011920929,&quot;colorType&quot;:1,&quot;foreColorIndex&quot;:5,&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
</p:tagLst>
</file>

<file path=ppt/tags/tag5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1_4"/>
  <p:tag name="KSO_WM_TEMPLATE_CATEGORY" val="diagram"/>
  <p:tag name="KSO_WM_TEMPLATE_INDEX" val="20238170"/>
  <p:tag name="KSO_WM_UNIT_LAYERLEVEL" val="1_1_1"/>
  <p:tag name="KSO_WM_TAG_VERSION" val="3.0"/>
  <p:tag name="KSO_WM_UNIT_TYPE" val="m_h_i"/>
  <p:tag name="KSO_WM_UNIT_INDEX" val="1_1_4"/>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1_2"/>
  <p:tag name="KSO_WM_TEMPLATE_CATEGORY" val="diagram"/>
  <p:tag name="KSO_WM_TEMPLATE_INDEX" val="20238170"/>
  <p:tag name="KSO_WM_UNIT_LAYERLEVEL" val="1_1_1"/>
  <p:tag name="KSO_WM_TAG_VERSION" val="3.0"/>
  <p:tag name="KSO_WM_UNIT_TYPE" val="m_h_i"/>
  <p:tag name="KSO_WM_UNIT_INDEX" val="1_1_2"/>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5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2_3"/>
  <p:tag name="KSO_WM_TEMPLATE_CATEGORY" val="diagram"/>
  <p:tag name="KSO_WM_TEMPLATE_INDEX" val="20238170"/>
  <p:tag name="KSO_WM_UNIT_LAYERLEVEL" val="1_1_1"/>
  <p:tag name="KSO_WM_TAG_VERSION" val="3.0"/>
  <p:tag name="KSO_WM_UNIT_TYPE" val="m_h_i"/>
  <p:tag name="KSO_WM_UNIT_INDEX" val="1_2_3"/>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2_1"/>
  <p:tag name="KSO_WM_TEMPLATE_CATEGORY" val="diagram"/>
  <p:tag name="KSO_WM_TEMPLATE_INDEX" val="20238170"/>
  <p:tag name="KSO_WM_UNIT_LAYERLEVEL" val="1_1_1"/>
  <p:tag name="KSO_WM_TAG_VERSION" val="3.0"/>
  <p:tag name="KSO_WM_UNIT_ISCONTENTSTITLE" val="0"/>
  <p:tag name="KSO_WM_UNIT_ISNUMDGMTITLE" val="0"/>
  <p:tag name="KSO_WM_UNIT_NOCLEAR" val="0"/>
  <p:tag name="KSO_WM_UNIT_TYPE" val="m_h_i"/>
  <p:tag name="KSO_WM_UNIT_INDEX" val="1_2_1"/>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solid&quot;:{&quot;brightness&quot;:0,&quot;colorType&quot;:1,&quot;foreColorIndex&quot;:6,&quot;transparency&quot;:0},&quot;type&quot;:1},&quot;glow&quot;:{&quot;colorType&quot;:0},&quot;line&quot;:{&quot;type&quot;:0},&quot;shadow&quot;:{&quot;brightness&quot;:0.800000011920929,&quot;colorType&quot;:1,&quot;foreColorIndex&quot;:6,&quot;transparency&quot;:0.400000005960464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
</p:tagLst>
</file>

<file path=ppt/tags/tag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2_4"/>
  <p:tag name="KSO_WM_TEMPLATE_CATEGORY" val="diagram"/>
  <p:tag name="KSO_WM_TEMPLATE_INDEX" val="20238170"/>
  <p:tag name="KSO_WM_UNIT_LAYERLEVEL" val="1_1_1"/>
  <p:tag name="KSO_WM_TAG_VERSION" val="3.0"/>
  <p:tag name="KSO_WM_UNIT_TYPE" val="m_h_i"/>
  <p:tag name="KSO_WM_UNIT_INDEX" val="1_2_4"/>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gradient&quot;:[{&quot;brightness&quot;:0,&quot;colorType&quot;:2,&quot;pos&quot;:0,&quot;rgb&quot;:&quot;#ffffff&quot;,&quot;transparency&quot;:0.550000011920929},{&quot;brightness&quot;:0,&quot;colorType&quot;:2,&quot;pos&quot;:1,&quot;rgb&quot;:&quot;#ffffff&quot;,&quot;transparency&quot;:0.550000011920929},{&quot;brightness&quot;:0,&quot;colorType&quot;:2,&quot;pos&quot;:0.75,&quot;rgb&quot;:&quot;#ffffff&quot;,&quot;transparency&quot;:1},{&quot;brightness&quot;:0,&quot;colorType&quot;:2,&quot;pos&quot;:0.25,&quot;rgb&quot;:&quot;#ffffff&quot;,&quot;transparency&quot;:1}],&quot;type&quot;:2},&quot;shadow&quot;:{&quot;brightness&quot;:-0.25,&quot;colorType&quot;:1,&quot;foreColorIndex&quot;:6,&quot;transparency&quot;:0.69999998807907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8170_3*m_h_i*1_2_2"/>
  <p:tag name="KSO_WM_TEMPLATE_CATEGORY" val="diagram"/>
  <p:tag name="KSO_WM_TEMPLATE_INDEX" val="20238170"/>
  <p:tag name="KSO_WM_UNIT_LAYERLEVEL" val="1_1_1"/>
  <p:tag name="KSO_WM_TAG_VERSION" val="3.0"/>
  <p:tag name="KSO_WM_UNIT_TYPE" val="m_h_i"/>
  <p:tag name="KSO_WM_UNIT_INDEX" val="1_2_2"/>
  <p:tag name="KSO_WM_DIAGRAM_VERSION" val="3"/>
  <p:tag name="KSO_WM_DIAGRAM_COLOR_TRICK" val="4"/>
  <p:tag name="KSO_WM_DIAGRAM_COLOR_TEXT_CAN_REMOVE" val="n"/>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solidLine&quot;:{&quot;brightness&quot;:0,&quot;colorType&quot;:1,&quot;foreColorIndex&quot;:6,&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DIAGRAM_USE_COLOR_VALUE" val="{&quot;color_scheme&quot;:1,&quot;color_type&quot;:1,&quot;theme_color_indexes&quot;:[]}"/>
</p:tagLst>
</file>

<file path=ppt/tags/tag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8170_3*m_h_a*1_1_1"/>
  <p:tag name="KSO_WM_TEMPLATE_CATEGORY" val="diagram"/>
  <p:tag name="KSO_WM_TEMPLATE_INDEX" val="2023817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DIAGRAM_USE_COLOR_VALUE" val="{&quot;color_scheme&quot;:1,&quot;color_type&quot;:1,&quot;theme_color_indexes&quot;:[]}"/>
</p:tagLst>
</file>

<file path=ppt/tags/tag5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8170_3*m_h_a*1_2_1"/>
  <p:tag name="KSO_WM_TEMPLATE_CATEGORY" val="diagram"/>
  <p:tag name="KSO_WM_TEMPLATE_INDEX" val="2023817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DIAGRAM_USE_COLOR_VALUE" val="{&quot;color_scheme&quot;:1,&quot;color_type&quot;:1,&quot;theme_color_indexes&quot;:[]}"/>
</p:tagLst>
</file>

<file path=ppt/tags/tag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8170_3*m_h_a*1_3_1"/>
  <p:tag name="KSO_WM_TEMPLATE_CATEGORY" val="diagram"/>
  <p:tag name="KSO_WM_TEMPLATE_INDEX" val="2023817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DIAGRAM_USE_COLOR_VALUE" val="{&quot;color_scheme&quot;:1,&quot;color_type&quot;:1,&quot;theme_color_indexes&quot;:[]}"/>
</p:tagLst>
</file>

<file path=ppt/tags/tag6.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8170_3*m_h_a*1_4_1"/>
  <p:tag name="KSO_WM_TEMPLATE_CATEGORY" val="diagram"/>
  <p:tag name="KSO_WM_TEMPLATE_INDEX" val="20238170"/>
  <p:tag name="KSO_WM_UNIT_LAYERLEVEL" val="1_1_1"/>
  <p:tag name="KSO_WM_TAG_VERSION" val="3.0"/>
  <p:tag name="KSO_WM_BEAUTIFY_FLAG" val="#wm#"/>
  <p:tag name="KSO_WM_DIAGRAM_GROUP_CODE" val="m1-1"/>
  <p:tag name="KSO_WM_DIAGRAM_VERSION" val="3"/>
  <p:tag name="KSO_WM_DIAGRAM_COLOR_TRICK" val="4"/>
  <p:tag name="KSO_WM_DIAGRAM_COLOR_TEXT_CAN_REMOVE" val="n"/>
  <p:tag name="KSO_WM_UNIT_TEXT_FILL_TYPE" val="1"/>
  <p:tag name="KSO_WM_DIAGRAM_MAX_ITEMCNT" val="6"/>
  <p:tag name="KSO_WM_DIAGRAM_MIN_ITEMCNT" val="2"/>
  <p:tag name="KSO_WM_DIAGRAM_VIRTUALLY_FRAME" val="{&quot;height&quot;:322.07495757816343,&quot;left&quot;:24.70196533203125,&quot;top&quot;:172.37503937007872,&quot;width&quot;:910.59606933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Title"/>
  <p:tag name="KSO_WM_DIAGRAM_USE_COLOR_VALUE" val="{&quot;color_scheme&quot;:1,&quot;color_type&quot;:1,&quot;theme_color_indexes&quot;:[]}"/>
</p:tagLst>
</file>

<file path=ppt/tags/tag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4_1*i*1"/>
  <p:tag name="KSO_WM_TEMPLATE_CATEGORY" val="custom"/>
  <p:tag name="KSO_WM_TEMPLATE_INDEX" val="20238284"/>
  <p:tag name="KSO_WM_UNIT_LAYERLEVEL" val="1"/>
  <p:tag name="KSO_WM_TAG_VERSION" val="3.0"/>
  <p:tag name="KSO_WM_UNIT_FILL_FORE_SCHEMECOLOR_INDEX" val="2"/>
  <p:tag name="KSO_WM_UNIT_FILL_TYPE" val="1"/>
  <p:tag name="KSO_WM_UNIT_SHADOW_SCHEMECOLOR_INDEX" val="5"/>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ISCONTENTSTITLE" val="0"/>
  <p:tag name="KSO_WM_UNIT_ISNUMDGMTITLE" val="0"/>
  <p:tag name="KSO_WM_UNIT_NOCLEAR" val="0"/>
  <p:tag name="KSO_WM_UNIT_VALUE" val="60"/>
  <p:tag name="KSO_WM_TEMPLATE_INDEX" val="20238284"/>
  <p:tag name="KSO_WM_UNIT_ID" val="custom20238284_1*a*1"/>
  <p:tag name="KSO_WM_UNIT_PRESET_TEXT" val="Your title here"/>
  <p:tag name="KSO_WM_UNIT_TEXT_FILL_FORE_SCHEMECOLOR_INDEX" val="1"/>
  <p:tag name="KSO_WM_UNIT_TEXT_FILL_TYPE" val="1"/>
  <p:tag name="KSO_WM_UNIT_USESOURCEFORMAT_APPLY" val="1"/>
</p:tagLst>
</file>

<file path=ppt/tags/tag63.xml><?xml version="1.0" encoding="utf-8"?>
<p:tagLst xmlns:p="http://schemas.openxmlformats.org/presentationml/2006/main">
  <p:tag name="KSO_WM_UNIT_VALUE" val="707*1929"/>
  <p:tag name="KSO_WM_UNIT_HIGHLIGHT" val="0"/>
  <p:tag name="KSO_WM_UNIT_COMPATIBLE" val="0"/>
  <p:tag name="KSO_WM_UNIT_DIAGRAM_ISNUMVISUAL" val="0"/>
  <p:tag name="KSO_WM_UNIT_DIAGRAM_ISREFERUNIT" val="0"/>
  <p:tag name="KSO_WM_UNIT_TYPE" val="d"/>
  <p:tag name="KSO_WM_UNIT_INDEX" val="1"/>
  <p:tag name="KSO_WM_UNIT_ID" val="custom20238284_1*d*1"/>
  <p:tag name="KSO_WM_TEMPLATE_CATEGORY" val="custom"/>
  <p:tag name="KSO_WM_TEMPLATE_INDEX" val="20238284"/>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1"/>
</p:tagLst>
</file>

<file path=ppt/tags/tag64.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7937_4*l_h_i*1_1_1"/>
  <p:tag name="KSO_WM_TEMPLATE_CATEGORY" val="diagram"/>
  <p:tag name="KSO_WM_TEMPLATE_INDEX" val="20237937"/>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65.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7_4*l_h_f*1_1_1"/>
  <p:tag name="KSO_WM_TEMPLATE_CATEGORY" val="diagram"/>
  <p:tag name="KSO_WM_TEMPLATE_INDEX" val="2023793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66.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7937_4*l_h_a*1_1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67.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7937_4*l_h_i*1_2_1"/>
  <p:tag name="KSO_WM_TEMPLATE_CATEGORY" val="diagram"/>
  <p:tag name="KSO_WM_TEMPLATE_INDEX" val="20237937"/>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68.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7_4*l_h_f*1_2_1"/>
  <p:tag name="KSO_WM_TEMPLATE_CATEGORY" val="diagram"/>
  <p:tag name="KSO_WM_TEMPLATE_INDEX" val="2023793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69.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7937_4*l_h_a*1_2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7.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70.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7937_4*l_h_i*1_3_1"/>
  <p:tag name="KSO_WM_TEMPLATE_CATEGORY" val="diagram"/>
  <p:tag name="KSO_WM_TEMPLATE_INDEX" val="20237937"/>
  <p:tag name="KSO_WM_UNIT_LAYERLEVEL" val="1_1_1"/>
  <p:tag name="KSO_WM_TAG_VERSION" val="3.0"/>
  <p:tag name="KSO_WM_BEAUTIFY_FLAG" val="#wm#"/>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71.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7937_4*l_h_f*1_3_1"/>
  <p:tag name="KSO_WM_TEMPLATE_CATEGORY" val="diagram"/>
  <p:tag name="KSO_WM_TEMPLATE_INDEX" val="2023793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72.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7937_4*l_h_a*1_3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73.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7937_4*l_h_i*1_4_1"/>
  <p:tag name="KSO_WM_TEMPLATE_CATEGORY" val="diagram"/>
  <p:tag name="KSO_WM_TEMPLATE_INDEX" val="20237937"/>
  <p:tag name="KSO_WM_UNIT_LAYERLEVEL" val="1_1_1"/>
  <p:tag name="KSO_WM_TAG_VERSION" val="3.0"/>
  <p:tag name="KSO_WM_BEAUTIFY_FLAG" val="#wm#"/>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74.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7937_4*l_h_f*1_4_1"/>
  <p:tag name="KSO_WM_TEMPLATE_CATEGORY" val="diagram"/>
  <p:tag name="KSO_WM_TEMPLATE_INDEX" val="2023793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75.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7937_4*l_h_a*1_4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76.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237937_4*l_h_i*1_5_1"/>
  <p:tag name="KSO_WM_TEMPLATE_CATEGORY" val="diagram"/>
  <p:tag name="KSO_WM_TEMPLATE_INDEX" val="20237937"/>
  <p:tag name="KSO_WM_UNIT_LAYERLEVEL" val="1_1_1"/>
  <p:tag name="KSO_WM_TAG_VERSION" val="3.0"/>
  <p:tag name="KSO_WM_BEAUTIFY_FLAG" val="#wm#"/>
  <p:tag name="KSO_WM_UNIT_PRESET_TEXT" val="05"/>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77.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7937_4*l_h_f*1_5_1"/>
  <p:tag name="KSO_WM_TEMPLATE_CATEGORY" val="diagram"/>
  <p:tag name="KSO_WM_TEMPLATE_INDEX" val="20237937"/>
  <p:tag name="KSO_WM_UNIT_LAYERLEVEL" val="1_1_1"/>
  <p:tag name="KSO_WM_TAG_VERSION" val="3.0"/>
  <p:tag name="KSO_WM_BEAUTIFY_FLAG" val="#wm#"/>
  <p:tag name="KSO_WM_UNIT_PRESET_TEXT" val="Presentations are communication tools"/>
  <p:tag name="KSO_WM_UNIT_TEXT_FILL_FORE_SCHEMECOLOR_INDEX" val="1"/>
  <p:tag name="KSO_WM_UNIT_TEXT_FILL_TYPE" val="1"/>
  <p:tag name="KSO_WM_UNIT_USESOURCEFORMAT_APPLY" val="1"/>
</p:tagLst>
</file>

<file path=ppt/tags/tag78.xml><?xml version="1.0" encoding="utf-8"?>
<p:tagLst xmlns:p="http://schemas.openxmlformats.org/presentationml/2006/main">
  <p:tag name="KSO_WM_DIAGRAM_MAX_ITEMCNT" val="5"/>
  <p:tag name="KSO_WM_DIAGRAM_MIN_ITEMCNT" val="2"/>
  <p:tag name="KSO_WM_DIAGRAM_VIRTUALLY_FRAME" val="{&quot;height&quot;:186.7750030517578,&quot;left&quot;:54.701574803149605,&quot;top&quot;:338.4249969482422,&quot;width&quot;:850.40015748031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237937_4*l_h_a*1_5_1"/>
  <p:tag name="KSO_WM_TEMPLATE_CATEGORY" val="diagram"/>
  <p:tag name="KSO_WM_TEMPLATE_INDEX" val="20237937"/>
  <p:tag name="KSO_WM_UNIT_LAYERLEVEL" val="1_1_1"/>
  <p:tag name="KSO_WM_TAG_VERSION" val="3.0"/>
  <p:tag name="KSO_WM_BEAUTIFY_FLAG" val="#wm#"/>
  <p:tag name="KSO_WM_UNIT_PRESET_TEXT" val="Your title here"/>
  <p:tag name="KSO_WM_UNIT_TEXT_FILL_FORE_SCHEMECOLOR_INDEX" val="1"/>
  <p:tag name="KSO_WM_UNIT_TEXT_FILL_TYPE" val="1"/>
  <p:tag name="KSO_WM_UNIT_USESOURCEFORMAT_APPLY" val="1"/>
</p:tagLst>
</file>

<file path=ppt/tags/tag7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822.45*139.1"/>
  <p:tag name="KSO_WM_SLIDE_POSITION" val="68.65*338.4"/>
  <p:tag name="KSO_WM_SLIDE_LAYOUT" val="a_d_l"/>
  <p:tag name="KSO_WM_SLIDE_LAYOUT_CNT" val="1_1_1"/>
  <p:tag name="KSO_WM_SPECIAL_SOURCE" val="bdnull"/>
  <p:tag name="KSO_WM_DIAGRAM_GROUP_CODE" val="l1-1"/>
  <p:tag name="KSO_WM_SLIDE_DIAGTYPE" val="l"/>
  <p:tag name="KSO_WM_TEMPLATE_INDEX" val="20238284"/>
  <p:tag name="KSO_WM_TEMPLATE_SUBCATEGORY" val="0"/>
  <p:tag name="KSO_WM_SLIDE_INDEX" val="1"/>
  <p:tag name="KSO_WM_TAG_VERSION" val="3.0"/>
  <p:tag name="KSO_WM_SLIDE_ID" val="custom20238284_1"/>
  <p:tag name="KSO_WM_SLIDE_ITEM_CNT" val="3"/>
</p:tagLst>
</file>

<file path=ppt/tags/tag8.xml><?xml version="1.0" encoding="utf-8"?>
<p:tagLst xmlns:p="http://schemas.openxmlformats.org/presentationml/2006/main">
  <p:tag name="KSO_WM_DIAGRAM_VIRTUALLY_FRAME" val="{&quot;height&quot;:310.77181102362204,&quot;left&quot;:77.50433070866141,&quot;top&quot;:155.92464566929135,&quot;width&quot;:812.3149606299213}"/>
</p:tagLst>
</file>

<file path=ppt/tags/tag80.xml><?xml version="1.0" encoding="utf-8"?>
<p:tagLst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409_1*d*1"/>
  <p:tag name="KSO_WM_TEMPLATE_CATEGORY" val="custom"/>
  <p:tag name="KSO_WM_TEMPLATE_INDEX" val="20238409"/>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409_1*i*1"/>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8409_1*a*1"/>
  <p:tag name="KSO_WM_TEMPLATE_CATEGORY" val="custom"/>
  <p:tag name="KSO_WM_TEMPLATE_INDEX" val="20238409"/>
  <p:tag name="KSO_WM_UNIT_LAYERLEVEL" val="1"/>
  <p:tag name="KSO_WM_TAG_VERSION" val="3.0"/>
  <p:tag name="KSO_WM_BEAUTIFY_FLAG" val="#wm#"/>
  <p:tag name="KSO_WM_UNIT_PRESET_TEXT" val="The title goes here"/>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409_1*i*2"/>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8409_1*i*3"/>
  <p:tag name="KSO_WM_TEMPLATE_CATEGORY" val="custom"/>
  <p:tag name="KSO_WM_TEMPLATE_INDEX" val="20238409"/>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5.xml><?xml version="1.0" encoding="utf-8"?>
<p:tagLst xmlns:p="http://schemas.openxmlformats.org/presentationml/2006/main">
  <p:tag name="KSO_WM_UNIT_TEXT_FILL_FORE_SCHEMECOLOR_INDEX_BRIGHTNESS" val="0.25"/>
  <p:tag name="KSO_WM_DIAGRAM_MAX_ITEMCNT" val="1"/>
  <p:tag name="KSO_WM_DIAGRAM_MIN_ITEMCNT" val="1"/>
  <p:tag name="KSO_WM_DIAGRAM_VIRTUALLY_FRAME" val="{&quot;height&quot;:207.13685607910156,&quot;left&quot;:579.2051181102363,&quot;top&quot;:225.2815719604492,&quot;width&quot;:302.68976377952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74_1*l_h_f*1_1_1"/>
  <p:tag name="KSO_WM_TEMPLATE_CATEGORY" val="diagram"/>
  <p:tag name="KSO_WM_TEMPLATE_INDEX" val="20237974"/>
  <p:tag name="KSO_WM_UNIT_LAYERLEVEL" val="1_1_1"/>
  <p:tag name="KSO_WM_TAG_VERSION" val="3.0"/>
  <p:tag name="KSO_WM_BEAUTIFY_FLAG" val="#wm#"/>
  <p:tag name="KSO_WM_UNIT_TEXT_FILL_FORE_SCHEMECOLOR_INDEX" val="1"/>
  <p:tag name="KSO_WM_UNIT_TEXT_FILL_TYPE" val="1"/>
  <p:tag name="KSO_WM_UNIT_PRESET_TEXT" val="Presentations are communication tools that can be used as demonstrations, lectures, speeches, reports, and more."/>
  <p:tag name="KSO_WM_UNIT_USESOURCEFORMAT_APPLY" val="1"/>
</p:tagLst>
</file>

<file path=ppt/tags/tag86.xml><?xml version="1.0" encoding="utf-8"?>
<p:tagLst xmlns:p="http://schemas.openxmlformats.org/presentationml/2006/main">
  <p:tag name="KSO_WM_SLIDE_ID" val="custom20238409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409"/>
  <p:tag name="KSO_WM_SLIDE_TYPE" val="text"/>
  <p:tag name="KSO_WM_SLIDE_SUBTYPE" val="picTxt"/>
  <p:tag name="KSO_WM_SLIDE_SIZE" val="302.69*207.137"/>
  <p:tag name="KSO_WM_SLIDE_POSITION" val="579.205*225.282"/>
  <p:tag name="KSO_WM_SLIDE_LAYOUT" val="a_d_l"/>
  <p:tag name="KSO_WM_SLIDE_LAYOUT_CNT" val="1_1_1"/>
  <p:tag name="KSO_WM_SPECIAL_SOURCE" val="bdnull"/>
  <p:tag name="KSO_WM_DIAGRAM_GROUP_CODE" val="l1-1"/>
  <p:tag name="KSO_WM_SLIDE_DIAGTYPE" val="l"/>
</p:tagLst>
</file>

<file path=ppt/tags/tag87.xml><?xml version="1.0" encoding="utf-8"?>
<p:tagLst xmlns:p="http://schemas.openxmlformats.org/presentationml/2006/main">
  <p:tag name="KSO_WM_DIAGRAM_VIRTUALLY_FRAME" val="{&quot;height&quot;:275.2899212598425,&quot;left&quot;:465.1,&quot;top&quot;:159.93590551181103,&quot;width&quot;:412.1}"/>
</p:tagLst>
</file>

<file path=ppt/tags/tag88.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89.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310.77181102362204,&quot;left&quot;:77.50433070866141,&quot;top&quot;:155.92464566929135,&quot;width&quot;:812.3149606299213}"/>
</p:tagLst>
</file>

<file path=ppt/tags/tag90.xml><?xml version="1.0" encoding="utf-8"?>
<p:tagLst xmlns:p="http://schemas.openxmlformats.org/presentationml/2006/main">
  <p:tag name="KSO_WM_DIAGRAM_VIRTUALLY_FRAME" val="{&quot;height&quot;:275.2899212598425,&quot;left&quot;:465.1,&quot;top&quot;:159.93590551181103,&quot;width&quot;:412.1}"/>
</p:tagLst>
</file>

<file path=ppt/tags/tag91.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2.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3.xml><?xml version="1.0" encoding="utf-8"?>
<p:tagLst xmlns:p="http://schemas.openxmlformats.org/presentationml/2006/main">
  <p:tag name="KSO_WM_DIAGRAM_VIRTUALLY_FRAME" val="{&quot;height&quot;:275.2899212598425,&quot;left&quot;:465.1,&quot;top&quot;:159.93590551181103,&quot;width&quot;:412.1}"/>
</p:tagLst>
</file>

<file path=ppt/tags/tag94.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5.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6.xml><?xml version="1.0" encoding="utf-8"?>
<p:tagLst xmlns:p="http://schemas.openxmlformats.org/presentationml/2006/main">
  <p:tag name="KSO_WM_DIAGRAM_VIRTUALLY_FRAME" val="{&quot;height&quot;:275.2899212598425,&quot;left&quot;:465.1,&quot;top&quot;:159.93590551181103,&quot;width&quot;:412.1}"/>
</p:tagLst>
</file>

<file path=ppt/tags/tag97.xml><?xml version="1.0" encoding="utf-8"?>
<p:tagLst xmlns:p="http://schemas.openxmlformats.org/presentationml/2006/main">
  <p:tag name="KSO_WM_TAG_VERSION" val="1.0"/>
  <p:tag name="KSO_WM_BEAUTIFY_FLAG" val="#wm#"/>
  <p:tag name="KSO_WM_UNIT_ISCONTENTSTITLE" val="0"/>
  <p:tag name="KSO_WM_UNIT_TYPE" val="l_h_a"/>
  <p:tag name="KSO_WM_UNIT_INDEX" val="1_2_1"/>
  <p:tag name="KSO_WM_UNIT_LAYERLEVEL" val="1_1_1"/>
  <p:tag name="KSO_WM_UNIT_VALUE" val="11"/>
  <p:tag name="KSO_WM_UNIT_HIGHLIGHT" val="0"/>
  <p:tag name="KSO_WM_UNIT_COMPATIBLE" val="0"/>
  <p:tag name="KSO_WM_TEMPLATE_CATEGORY" val="custom"/>
  <p:tag name="KSO_WM_TEMPLATE_INDEX" val="20177430"/>
  <p:tag name="KSO_WM_DIAGRAM_GROUP_CODE" val="l1-1"/>
  <p:tag name="KSO_WM_UNIT_ID" val="custom20177430_5*l_h_a*1_2_1"/>
  <p:tag name="KSO_WM_UNIT_NOCLEAR" val="0"/>
  <p:tag name="KSO_WM_UNIT_DIAGRAM_ISNUMVISUAL" val="0"/>
  <p:tag name="KSO_WM_UNIT_DIAGRAM_ISREFERUNIT" val="0"/>
  <p:tag name="KSO_WM_UNIT_PRESET_TEXT" val="LOREM IPSUM"/>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8.xml><?xml version="1.0" encoding="utf-8"?>
<p:tagLst xmlns:p="http://schemas.openxmlformats.org/presentationml/2006/main">
  <p:tag name="KSO_WM_TAG_VERSION" val="1.0"/>
  <p:tag name="KSO_WM_BEAUTIFY_FLAG" val="#wm#"/>
  <p:tag name="KSO_WM_UNIT_TYPE" val="l_h_f"/>
  <p:tag name="KSO_WM_UNIT_INDEX" val="1_2_1"/>
  <p:tag name="KSO_WM_UNIT_LAYERLEVEL" val="1_1_1"/>
  <p:tag name="KSO_WM_UNIT_VALUE" val="52"/>
  <p:tag name="KSO_WM_UNIT_HIGHLIGHT" val="0"/>
  <p:tag name="KSO_WM_UNIT_COMPATIBLE" val="0"/>
  <p:tag name="KSO_WM_TEMPLATE_CATEGORY" val="custom"/>
  <p:tag name="KSO_WM_TEMPLATE_INDEX" val="20177430"/>
  <p:tag name="KSO_WM_DIAGRAM_GROUP_CODE" val="l1-1"/>
  <p:tag name="KSO_WM_UNIT_ID" val="custom20177430_5*l_h_f*1_2_1"/>
  <p:tag name="KSO_WM_UNIT_NOCLEAR" val="0"/>
  <p:tag name="KSO_WM_UNIT_DIAGRAM_ISNUMVISUAL" val="0"/>
  <p:tag name="KSO_WM_UNIT_DIAGRAM_ISREFERUNIT" val="0"/>
  <p:tag name="KSO_WM_UNIT_PRESET_TEXT" val="Lorem ipsum dolor sit amet, consectetur adipisicing elit."/>
  <p:tag name="KSO_WM_UNIT_TEXT_FILL_FORE_SCHEMECOLOR_INDEX" val="13"/>
  <p:tag name="KSO_WM_UNIT_TEXT_FILL_TYPE" val="1"/>
  <p:tag name="KSO_WM_UNIT_USESOURCEFORMAT_APPLY" val="1"/>
  <p:tag name="KSO_WM_DIAGRAM_VIRTUALLY_FRAME" val="{&quot;height&quot;:275.2899212598425,&quot;left&quot;:465.1,&quot;top&quot;:159.93590551181103,&quot;width&quot;:412.1}"/>
</p:tagLst>
</file>

<file path=ppt/tags/tag99.xml><?xml version="1.0" encoding="utf-8"?>
<p:tagLst xmlns:p="http://schemas.openxmlformats.org/presentationml/2006/main">
  <p:tag name="KSO_WM_DIAGRAM_VIRTUALLY_FRAME" val="{&quot;height&quot;:275.2899212598425,&quot;left&quot;:465.1,&quot;top&quot;:159.93590551181103,&quot;width&quot;:412.1}"/>
</p:tagLst>
</file>

<file path=ppt/theme/theme1.xml><?xml version="1.0" encoding="utf-8"?>
<a:theme xmlns:a="http://schemas.openxmlformats.org/drawingml/2006/main" name="Office Theme">
  <a:themeElements>
    <a:clrScheme name="配色方案">
      <a:dk1>
        <a:sysClr val="windowText" lastClr="000000"/>
      </a:dk1>
      <a:lt1>
        <a:sysClr val="window" lastClr="FFFFFF"/>
      </a:lt1>
      <a:dk2>
        <a:srgbClr val="44546A"/>
      </a:dk2>
      <a:lt2>
        <a:srgbClr val="E7E6E6"/>
      </a:lt2>
      <a:accent1>
        <a:srgbClr val="61D2FF"/>
      </a:accent1>
      <a:accent2>
        <a:srgbClr val="44546A"/>
      </a:accent2>
      <a:accent3>
        <a:srgbClr val="00ACEE"/>
      </a:accent3>
      <a:accent4>
        <a:srgbClr val="ACA8A8"/>
      </a:accent4>
      <a:accent5>
        <a:srgbClr val="D8D8D8"/>
      </a:accent5>
      <a:accent6>
        <a:srgbClr val="C5E0B3"/>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6981</Words>
  <Application>WPS Presentation</Application>
  <PresentationFormat>宽屏</PresentationFormat>
  <Paragraphs>302</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SimSun</vt:lpstr>
      <vt:lpstr>Wingdings</vt:lpstr>
      <vt:lpstr>汉仪旗黑-85S</vt:lpstr>
      <vt:lpstr>Calibri</vt:lpstr>
      <vt:lpstr>Microsoft YaHei</vt:lpstr>
      <vt:lpstr>Arial Unicode MS</vt:lpstr>
      <vt:lpstr>等线</vt:lpstr>
      <vt:lpstr>Gill Sans</vt:lpstr>
      <vt:lpstr>ヒラギノ角ゴ ProN W3</vt:lpstr>
      <vt:lpstr>Montserrat</vt:lpstr>
      <vt:lpstr>Segoe Print</vt:lpstr>
      <vt:lpstr>Gill Sans MT</vt:lpstr>
      <vt:lpstr>Public Sans</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Your title here</vt:lpstr>
      <vt:lpstr>PowerPoint 演示文稿</vt:lpstr>
      <vt:lpstr>PowerPoint 演示文稿</vt:lpstr>
      <vt:lpstr>PowerPoint 演示文稿</vt:lpstr>
      <vt:lpstr>PowerPoint 演示文稿</vt:lpstr>
      <vt:lpstr>Dashboard Overview</vt:lpstr>
      <vt:lpstr>Dashboard Overview</vt:lpstr>
      <vt:lpstr>PowerPoint 演示文稿</vt:lpstr>
      <vt:lpstr>Recommendation</vt:lpstr>
      <vt:lpstr>The title goes here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uying</dc:creator>
  <cp:lastModifiedBy>amal basheer</cp:lastModifiedBy>
  <cp:revision>81</cp:revision>
  <dcterms:created xsi:type="dcterms:W3CDTF">2019-08-29T05:05:00Z</dcterms:created>
  <dcterms:modified xsi:type="dcterms:W3CDTF">2025-07-31T07:12:00Z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1033-12.2.0.21931</vt:lpwstr>
  </property>
  <property fmtid="{D5CDD505-2E9C-101B-9397-08002B2CF9AE}" pid="3" name="ICV">
    <vt:lpwstr>CD4C2BEA461E4D6FB3C7B58200E65A6B_13</vt:lpwstr>
  </property>
</Properties>
</file>